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26" r:id="rId2"/>
    <p:sldId id="509" r:id="rId3"/>
    <p:sldId id="517" r:id="rId4"/>
    <p:sldId id="511" r:id="rId5"/>
    <p:sldId id="518" r:id="rId6"/>
    <p:sldId id="519" r:id="rId7"/>
    <p:sldId id="520" r:id="rId8"/>
    <p:sldId id="514" r:id="rId9"/>
    <p:sldId id="512" r:id="rId10"/>
    <p:sldId id="521" r:id="rId11"/>
    <p:sldId id="515" r:id="rId12"/>
    <p:sldId id="516" r:id="rId13"/>
    <p:sldId id="522" r:id="rId14"/>
    <p:sldId id="523" r:id="rId15"/>
    <p:sldId id="524" r:id="rId16"/>
    <p:sldId id="525" r:id="rId17"/>
    <p:sldId id="490" r:id="rId18"/>
    <p:sldId id="447" r:id="rId19"/>
    <p:sldId id="484" r:id="rId20"/>
    <p:sldId id="491" r:id="rId21"/>
    <p:sldId id="492" r:id="rId22"/>
    <p:sldId id="485" r:id="rId23"/>
    <p:sldId id="486" r:id="rId24"/>
    <p:sldId id="493" r:id="rId25"/>
    <p:sldId id="494" r:id="rId26"/>
    <p:sldId id="495" r:id="rId27"/>
    <p:sldId id="496" r:id="rId28"/>
    <p:sldId id="507" r:id="rId29"/>
    <p:sldId id="508" r:id="rId30"/>
    <p:sldId id="506" r:id="rId31"/>
    <p:sldId id="497" r:id="rId32"/>
    <p:sldId id="498" r:id="rId33"/>
    <p:sldId id="499" r:id="rId34"/>
    <p:sldId id="500" r:id="rId35"/>
    <p:sldId id="501" r:id="rId36"/>
    <p:sldId id="502" r:id="rId37"/>
    <p:sldId id="503" r:id="rId38"/>
    <p:sldId id="504" r:id="rId39"/>
    <p:sldId id="505" r:id="rId40"/>
    <p:sldId id="378" r:id="rId41"/>
  </p:sldIdLst>
  <p:sldSz cx="12192000" cy="6858000"/>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07/relationships/hdphoto" Target="../media/hdphoto2.wdp"/><Relationship Id="rId1" Type="http://schemas.openxmlformats.org/officeDocument/2006/relationships/image" Target="../media/image4.png"/><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07/relationships/hdphoto" Target="../media/hdphoto2.wdp"/><Relationship Id="rId1" Type="http://schemas.openxmlformats.org/officeDocument/2006/relationships/image" Target="../media/image4.png"/><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4.wdp"/></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F71DD-8E80-4C87-B774-829A6494364D}" type="doc">
      <dgm:prSet loTypeId="urn:microsoft.com/office/officeart/2005/8/layout/hProcess9" loCatId="process" qsTypeId="urn:microsoft.com/office/officeart/2005/8/quickstyle/simple1" qsCatId="simple" csTypeId="urn:microsoft.com/office/officeart/2005/8/colors/accent1_1" csCatId="accent1" phldr="1"/>
      <dgm:spPr/>
    </dgm:pt>
    <dgm:pt modelId="{1ADB073F-9B72-44F1-BDB5-1D9170D0C669}">
      <dgm:prSet phldrT="[Текст]" custT="1"/>
      <dgm:spPr/>
      <dgm:t>
        <a:bodyPr/>
        <a:lstStyle/>
        <a:p>
          <a:endParaRPr lang="ru-RU" sz="2200" dirty="0">
            <a:solidFill>
              <a:srgbClr val="002060"/>
            </a:solidFill>
          </a:endParaRPr>
        </a:p>
      </dgm:t>
    </dgm:pt>
    <dgm:pt modelId="{2AC6BB95-C079-4FB0-8C24-0EA38F2FFB97}" type="parTrans" cxnId="{BD20BDF7-3CF5-4879-A45B-4BBC35E1332B}">
      <dgm:prSet/>
      <dgm:spPr/>
      <dgm:t>
        <a:bodyPr/>
        <a:lstStyle/>
        <a:p>
          <a:endParaRPr lang="ru-RU"/>
        </a:p>
      </dgm:t>
    </dgm:pt>
    <dgm:pt modelId="{72A8C33B-B28C-45D8-9AA7-6AE1BAF54D21}" type="sibTrans" cxnId="{BD20BDF7-3CF5-4879-A45B-4BBC35E1332B}">
      <dgm:prSet/>
      <dgm:spPr/>
      <dgm:t>
        <a:bodyPr/>
        <a:lstStyle/>
        <a:p>
          <a:endParaRPr lang="ru-RU"/>
        </a:p>
      </dgm:t>
    </dgm:pt>
    <dgm:pt modelId="{7DAE4862-B89C-4CBF-8FA4-6EACB6088EF9}">
      <dgm:prSet phldrT="[Текст]" custT="1"/>
      <dgm:spPr>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dgm:spPr>
      <dgm:t>
        <a:bodyPr/>
        <a:lstStyle/>
        <a:p>
          <a:endParaRPr lang="ru-RU" sz="2200" dirty="0" smtClean="0">
            <a:solidFill>
              <a:srgbClr val="002060"/>
            </a:solidFill>
          </a:endParaRPr>
        </a:p>
      </dgm:t>
    </dgm:pt>
    <dgm:pt modelId="{46449219-6D3E-444A-AB4D-06F8448D1C1D}" type="parTrans" cxnId="{F04213FE-846D-412C-BD2C-5FE9A768AE2B}">
      <dgm:prSet/>
      <dgm:spPr/>
      <dgm:t>
        <a:bodyPr/>
        <a:lstStyle/>
        <a:p>
          <a:endParaRPr lang="ru-RU"/>
        </a:p>
      </dgm:t>
    </dgm:pt>
    <dgm:pt modelId="{DAEF97F0-936E-4C43-A70B-41637741B839}" type="sibTrans" cxnId="{F04213FE-846D-412C-BD2C-5FE9A768AE2B}">
      <dgm:prSet/>
      <dgm:spPr/>
      <dgm:t>
        <a:bodyPr/>
        <a:lstStyle/>
        <a:p>
          <a:endParaRPr lang="ru-RU"/>
        </a:p>
      </dgm:t>
    </dgm:pt>
    <dgm:pt modelId="{03BD2E07-3B54-45E6-863C-C6588FE9E5FB}">
      <dgm:prSet phldrT="[Текст]" custT="1"/>
      <dgm:spPr>
        <a:blipFill rotWithShape="0">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dgm:spPr>
      <dgm:t>
        <a:bodyPr/>
        <a:lstStyle/>
        <a:p>
          <a:endParaRPr lang="ru-RU" sz="2200" dirty="0" smtClean="0"/>
        </a:p>
      </dgm:t>
    </dgm:pt>
    <dgm:pt modelId="{C43AD975-640A-4F65-A78B-9A8380E8DFDE}" type="parTrans" cxnId="{AB0B8634-4709-4300-8A0D-082406E3D99F}">
      <dgm:prSet/>
      <dgm:spPr/>
      <dgm:t>
        <a:bodyPr/>
        <a:lstStyle/>
        <a:p>
          <a:endParaRPr lang="ru-RU"/>
        </a:p>
      </dgm:t>
    </dgm:pt>
    <dgm:pt modelId="{07B89D5C-6ADD-46FB-8211-6C1D5F6874B6}" type="sibTrans" cxnId="{AB0B8634-4709-4300-8A0D-082406E3D99F}">
      <dgm:prSet/>
      <dgm:spPr/>
      <dgm:t>
        <a:bodyPr/>
        <a:lstStyle/>
        <a:p>
          <a:endParaRPr lang="ru-RU"/>
        </a:p>
      </dgm:t>
    </dgm:pt>
    <dgm:pt modelId="{D05D5D46-F098-4E64-917E-C50E1C928C9F}">
      <dgm:prSet phldrT="[Текст]"/>
      <dgm:spPr>
        <a:blipFill rotWithShape="0">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dgm:spPr>
      <dgm:t>
        <a:bodyPr/>
        <a:lstStyle/>
        <a:p>
          <a:endParaRPr lang="ru-RU" dirty="0" smtClean="0">
            <a:solidFill>
              <a:srgbClr val="002060"/>
            </a:solidFill>
          </a:endParaRPr>
        </a:p>
      </dgm:t>
    </dgm:pt>
    <dgm:pt modelId="{3AB2CCC7-E960-4B08-96AC-0487F9178FBB}" type="parTrans" cxnId="{09CCA626-C3C5-4EAC-A3AA-A2092AEFBE31}">
      <dgm:prSet/>
      <dgm:spPr/>
      <dgm:t>
        <a:bodyPr/>
        <a:lstStyle/>
        <a:p>
          <a:endParaRPr lang="ru-RU"/>
        </a:p>
      </dgm:t>
    </dgm:pt>
    <dgm:pt modelId="{16959C08-06F5-4D1E-A6D2-3F446FFF3BF0}" type="sibTrans" cxnId="{09CCA626-C3C5-4EAC-A3AA-A2092AEFBE31}">
      <dgm:prSet/>
      <dgm:spPr/>
      <dgm:t>
        <a:bodyPr/>
        <a:lstStyle/>
        <a:p>
          <a:endParaRPr lang="ru-RU"/>
        </a:p>
      </dgm:t>
    </dgm:pt>
    <dgm:pt modelId="{57843B44-38D9-4D4B-B3A2-164DCE447804}" type="pres">
      <dgm:prSet presAssocID="{C1EF71DD-8E80-4C87-B774-829A6494364D}" presName="CompostProcess" presStyleCnt="0">
        <dgm:presLayoutVars>
          <dgm:dir/>
          <dgm:resizeHandles val="exact"/>
        </dgm:presLayoutVars>
      </dgm:prSet>
      <dgm:spPr/>
    </dgm:pt>
    <dgm:pt modelId="{E08FC9FA-78EC-460B-8CCE-AA4414667E30}" type="pres">
      <dgm:prSet presAssocID="{C1EF71DD-8E80-4C87-B774-829A6494364D}" presName="arrow" presStyleLbl="bgShp" presStyleIdx="0" presStyleCnt="1"/>
      <dgm:spPr/>
    </dgm:pt>
    <dgm:pt modelId="{E324F980-A780-47E7-8431-8F703BBCA4BD}" type="pres">
      <dgm:prSet presAssocID="{C1EF71DD-8E80-4C87-B774-829A6494364D}" presName="linearProcess" presStyleCnt="0"/>
      <dgm:spPr/>
    </dgm:pt>
    <dgm:pt modelId="{402A40EC-8654-47DE-BB66-30DDE25D10D7}" type="pres">
      <dgm:prSet presAssocID="{1ADB073F-9B72-44F1-BDB5-1D9170D0C669}" presName="textNode" presStyleLbl="node1" presStyleIdx="0" presStyleCnt="4" custScaleX="110265" custScaleY="116975">
        <dgm:presLayoutVars>
          <dgm:bulletEnabled val="1"/>
        </dgm:presLayoutVars>
      </dgm:prSet>
      <dgm:spPr/>
      <dgm:t>
        <a:bodyPr/>
        <a:lstStyle/>
        <a:p>
          <a:endParaRPr lang="ru-RU"/>
        </a:p>
      </dgm:t>
    </dgm:pt>
    <dgm:pt modelId="{C5ABB025-D2EF-4140-8388-7464B8A25821}" type="pres">
      <dgm:prSet presAssocID="{72A8C33B-B28C-45D8-9AA7-6AE1BAF54D21}" presName="sibTrans" presStyleCnt="0"/>
      <dgm:spPr/>
    </dgm:pt>
    <dgm:pt modelId="{482625AA-F008-4593-82AD-E01615BA1C66}" type="pres">
      <dgm:prSet presAssocID="{7DAE4862-B89C-4CBF-8FA4-6EACB6088EF9}" presName="textNode" presStyleLbl="node1" presStyleIdx="1" presStyleCnt="4" custScaleX="181555" custScaleY="212088" custLinFactX="45222" custLinFactNeighborX="100000" custLinFactNeighborY="9971">
        <dgm:presLayoutVars>
          <dgm:bulletEnabled val="1"/>
        </dgm:presLayoutVars>
      </dgm:prSet>
      <dgm:spPr/>
      <dgm:t>
        <a:bodyPr/>
        <a:lstStyle/>
        <a:p>
          <a:endParaRPr lang="ru-RU"/>
        </a:p>
      </dgm:t>
    </dgm:pt>
    <dgm:pt modelId="{8E995F85-AAB7-4226-85DD-EEED59DDAF05}" type="pres">
      <dgm:prSet presAssocID="{DAEF97F0-936E-4C43-A70B-41637741B839}" presName="sibTrans" presStyleCnt="0"/>
      <dgm:spPr/>
    </dgm:pt>
    <dgm:pt modelId="{A941DE24-8CA9-4133-8F82-ABE223EB8E86}" type="pres">
      <dgm:prSet presAssocID="{D05D5D46-F098-4E64-917E-C50E1C928C9F}" presName="textNode" presStyleLbl="node1" presStyleIdx="2" presStyleCnt="4" custScaleX="193619" custScaleY="212088" custLinFactX="35365" custLinFactNeighborX="100000" custLinFactNeighborY="8821">
        <dgm:presLayoutVars>
          <dgm:bulletEnabled val="1"/>
        </dgm:presLayoutVars>
      </dgm:prSet>
      <dgm:spPr/>
      <dgm:t>
        <a:bodyPr/>
        <a:lstStyle/>
        <a:p>
          <a:endParaRPr lang="ru-RU"/>
        </a:p>
      </dgm:t>
    </dgm:pt>
    <dgm:pt modelId="{458B4A38-826B-4FCB-9E41-FB7812C1991F}" type="pres">
      <dgm:prSet presAssocID="{16959C08-06F5-4D1E-A6D2-3F446FFF3BF0}" presName="sibTrans" presStyleCnt="0"/>
      <dgm:spPr/>
    </dgm:pt>
    <dgm:pt modelId="{6D0B9D43-9797-4CE9-AC02-C2B9CD193BBF}" type="pres">
      <dgm:prSet presAssocID="{03BD2E07-3B54-45E6-863C-C6588FE9E5FB}" presName="textNode" presStyleLbl="node1" presStyleIdx="3" presStyleCnt="4" custScaleX="164706" custScaleY="209786" custLinFactX="-445831" custLinFactNeighborX="-500000" custLinFactNeighborY="9972">
        <dgm:presLayoutVars>
          <dgm:bulletEnabled val="1"/>
        </dgm:presLayoutVars>
      </dgm:prSet>
      <dgm:spPr/>
      <dgm:t>
        <a:bodyPr/>
        <a:lstStyle/>
        <a:p>
          <a:endParaRPr lang="ru-RU"/>
        </a:p>
      </dgm:t>
    </dgm:pt>
  </dgm:ptLst>
  <dgm:cxnLst>
    <dgm:cxn modelId="{AB0B8634-4709-4300-8A0D-082406E3D99F}" srcId="{C1EF71DD-8E80-4C87-B774-829A6494364D}" destId="{03BD2E07-3B54-45E6-863C-C6588FE9E5FB}" srcOrd="3" destOrd="0" parTransId="{C43AD975-640A-4F65-A78B-9A8380E8DFDE}" sibTransId="{07B89D5C-6ADD-46FB-8211-6C1D5F6874B6}"/>
    <dgm:cxn modelId="{5C7FAEA1-2D65-4BA8-A1E6-CB657FBCE3EF}" type="presOf" srcId="{D05D5D46-F098-4E64-917E-C50E1C928C9F}" destId="{A941DE24-8CA9-4133-8F82-ABE223EB8E86}" srcOrd="0" destOrd="0" presId="urn:microsoft.com/office/officeart/2005/8/layout/hProcess9"/>
    <dgm:cxn modelId="{899059F4-7A01-4D52-8336-29E0F969A73F}" type="presOf" srcId="{03BD2E07-3B54-45E6-863C-C6588FE9E5FB}" destId="{6D0B9D43-9797-4CE9-AC02-C2B9CD193BBF}" srcOrd="0" destOrd="0" presId="urn:microsoft.com/office/officeart/2005/8/layout/hProcess9"/>
    <dgm:cxn modelId="{09CCA626-C3C5-4EAC-A3AA-A2092AEFBE31}" srcId="{C1EF71DD-8E80-4C87-B774-829A6494364D}" destId="{D05D5D46-F098-4E64-917E-C50E1C928C9F}" srcOrd="2" destOrd="0" parTransId="{3AB2CCC7-E960-4B08-96AC-0487F9178FBB}" sibTransId="{16959C08-06F5-4D1E-A6D2-3F446FFF3BF0}"/>
    <dgm:cxn modelId="{2B861328-0C07-4827-95C0-10248ABE5FC0}" type="presOf" srcId="{C1EF71DD-8E80-4C87-B774-829A6494364D}" destId="{57843B44-38D9-4D4B-B3A2-164DCE447804}" srcOrd="0" destOrd="0" presId="urn:microsoft.com/office/officeart/2005/8/layout/hProcess9"/>
    <dgm:cxn modelId="{F04213FE-846D-412C-BD2C-5FE9A768AE2B}" srcId="{C1EF71DD-8E80-4C87-B774-829A6494364D}" destId="{7DAE4862-B89C-4CBF-8FA4-6EACB6088EF9}" srcOrd="1" destOrd="0" parTransId="{46449219-6D3E-444A-AB4D-06F8448D1C1D}" sibTransId="{DAEF97F0-936E-4C43-A70B-41637741B839}"/>
    <dgm:cxn modelId="{8DE1BEA1-C1EE-4041-B308-0FDBEE4A35F1}" type="presOf" srcId="{7DAE4862-B89C-4CBF-8FA4-6EACB6088EF9}" destId="{482625AA-F008-4593-82AD-E01615BA1C66}" srcOrd="0" destOrd="0" presId="urn:microsoft.com/office/officeart/2005/8/layout/hProcess9"/>
    <dgm:cxn modelId="{BD20BDF7-3CF5-4879-A45B-4BBC35E1332B}" srcId="{C1EF71DD-8E80-4C87-B774-829A6494364D}" destId="{1ADB073F-9B72-44F1-BDB5-1D9170D0C669}" srcOrd="0" destOrd="0" parTransId="{2AC6BB95-C079-4FB0-8C24-0EA38F2FFB97}" sibTransId="{72A8C33B-B28C-45D8-9AA7-6AE1BAF54D21}"/>
    <dgm:cxn modelId="{AEC7B8BD-EACF-4B32-A2DD-17A2A2D89B98}" type="presOf" srcId="{1ADB073F-9B72-44F1-BDB5-1D9170D0C669}" destId="{402A40EC-8654-47DE-BB66-30DDE25D10D7}" srcOrd="0" destOrd="0" presId="urn:microsoft.com/office/officeart/2005/8/layout/hProcess9"/>
    <dgm:cxn modelId="{585A71DA-376A-4EC3-BBE1-39BCCAF30642}" type="presParOf" srcId="{57843B44-38D9-4D4B-B3A2-164DCE447804}" destId="{E08FC9FA-78EC-460B-8CCE-AA4414667E30}" srcOrd="0" destOrd="0" presId="urn:microsoft.com/office/officeart/2005/8/layout/hProcess9"/>
    <dgm:cxn modelId="{F93E3020-1187-4B35-8360-A21801BAED49}" type="presParOf" srcId="{57843B44-38D9-4D4B-B3A2-164DCE447804}" destId="{E324F980-A780-47E7-8431-8F703BBCA4BD}" srcOrd="1" destOrd="0" presId="urn:microsoft.com/office/officeart/2005/8/layout/hProcess9"/>
    <dgm:cxn modelId="{18BBF136-D78F-4791-8DCC-7DC51335C5B3}" type="presParOf" srcId="{E324F980-A780-47E7-8431-8F703BBCA4BD}" destId="{402A40EC-8654-47DE-BB66-30DDE25D10D7}" srcOrd="0" destOrd="0" presId="urn:microsoft.com/office/officeart/2005/8/layout/hProcess9"/>
    <dgm:cxn modelId="{484B2F50-F22A-419D-B9F7-ABB2D5EEE341}" type="presParOf" srcId="{E324F980-A780-47E7-8431-8F703BBCA4BD}" destId="{C5ABB025-D2EF-4140-8388-7464B8A25821}" srcOrd="1" destOrd="0" presId="urn:microsoft.com/office/officeart/2005/8/layout/hProcess9"/>
    <dgm:cxn modelId="{D70314B0-10DF-4C6E-A060-1248F2255BD0}" type="presParOf" srcId="{E324F980-A780-47E7-8431-8F703BBCA4BD}" destId="{482625AA-F008-4593-82AD-E01615BA1C66}" srcOrd="2" destOrd="0" presId="urn:microsoft.com/office/officeart/2005/8/layout/hProcess9"/>
    <dgm:cxn modelId="{AA5AA038-D589-4FDA-A08C-D1696A01A071}" type="presParOf" srcId="{E324F980-A780-47E7-8431-8F703BBCA4BD}" destId="{8E995F85-AAB7-4226-85DD-EEED59DDAF05}" srcOrd="3" destOrd="0" presId="urn:microsoft.com/office/officeart/2005/8/layout/hProcess9"/>
    <dgm:cxn modelId="{78FF18A9-A906-45FF-933A-378366832CE0}" type="presParOf" srcId="{E324F980-A780-47E7-8431-8F703BBCA4BD}" destId="{A941DE24-8CA9-4133-8F82-ABE223EB8E86}" srcOrd="4" destOrd="0" presId="urn:microsoft.com/office/officeart/2005/8/layout/hProcess9"/>
    <dgm:cxn modelId="{1C673366-016D-422A-849B-362187290B39}" type="presParOf" srcId="{E324F980-A780-47E7-8431-8F703BBCA4BD}" destId="{458B4A38-826B-4FCB-9E41-FB7812C1991F}" srcOrd="5" destOrd="0" presId="urn:microsoft.com/office/officeart/2005/8/layout/hProcess9"/>
    <dgm:cxn modelId="{1030DF8F-927B-4ED6-B76A-8D9D73BC124A}" type="presParOf" srcId="{E324F980-A780-47E7-8431-8F703BBCA4BD}" destId="{6D0B9D43-9797-4CE9-AC02-C2B9CD193B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FC9FA-78EC-460B-8CCE-AA4414667E30}">
      <dsp:nvSpPr>
        <dsp:cNvPr id="0" name=""/>
        <dsp:cNvSpPr/>
      </dsp:nvSpPr>
      <dsp:spPr>
        <a:xfrm>
          <a:off x="861614" y="0"/>
          <a:ext cx="976496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A40EC-8654-47DE-BB66-30DDE25D10D7}">
      <dsp:nvSpPr>
        <dsp:cNvPr id="0" name=""/>
        <dsp:cNvSpPr/>
      </dsp:nvSpPr>
      <dsp:spPr>
        <a:xfrm>
          <a:off x="212" y="1441636"/>
          <a:ext cx="1809194" cy="253539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a:solidFill>
              <a:srgbClr val="002060"/>
            </a:solidFill>
          </a:endParaRPr>
        </a:p>
      </dsp:txBody>
      <dsp:txXfrm>
        <a:off x="88530" y="1529954"/>
        <a:ext cx="1632558" cy="2358758"/>
      </dsp:txXfrm>
    </dsp:sp>
    <dsp:sp modelId="{482625AA-F008-4593-82AD-E01615BA1C66}">
      <dsp:nvSpPr>
        <dsp:cNvPr id="0" name=""/>
        <dsp:cNvSpPr/>
      </dsp:nvSpPr>
      <dsp:spPr>
        <a:xfrm>
          <a:off x="3098318" y="626983"/>
          <a:ext cx="2978898" cy="4596936"/>
        </a:xfrm>
        <a:prstGeom prst="round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smtClean="0">
            <a:solidFill>
              <a:srgbClr val="002060"/>
            </a:solidFill>
          </a:endParaRPr>
        </a:p>
      </dsp:txBody>
      <dsp:txXfrm>
        <a:off x="3243736" y="772401"/>
        <a:ext cx="2688062" cy="4306100"/>
      </dsp:txXfrm>
    </dsp:sp>
    <dsp:sp modelId="{A941DE24-8CA9-4133-8F82-ABE223EB8E86}">
      <dsp:nvSpPr>
        <dsp:cNvPr id="0" name=""/>
        <dsp:cNvSpPr/>
      </dsp:nvSpPr>
      <dsp:spPr>
        <a:xfrm>
          <a:off x="6188948" y="602057"/>
          <a:ext cx="3176840" cy="4596936"/>
        </a:xfrm>
        <a:prstGeom prst="roundRect">
          <a:avLst/>
        </a:prstGeom>
        <a:blipFill rotWithShape="0">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ru-RU" sz="6500" kern="1200" dirty="0" smtClean="0">
            <a:solidFill>
              <a:srgbClr val="002060"/>
            </a:solidFill>
          </a:endParaRPr>
        </a:p>
      </dsp:txBody>
      <dsp:txXfrm>
        <a:off x="6344029" y="757138"/>
        <a:ext cx="2866678" cy="4286774"/>
      </dsp:txXfrm>
    </dsp:sp>
    <dsp:sp modelId="{6D0B9D43-9797-4CE9-AC02-C2B9CD193BBF}">
      <dsp:nvSpPr>
        <dsp:cNvPr id="0" name=""/>
        <dsp:cNvSpPr/>
      </dsp:nvSpPr>
      <dsp:spPr>
        <a:xfrm>
          <a:off x="103165" y="651952"/>
          <a:ext cx="2702445" cy="4547041"/>
        </a:xfrm>
        <a:prstGeom prst="roundRect">
          <a:avLst/>
        </a:prstGeom>
        <a:blipFill rotWithShape="0">
          <a:blip xmlns:r="http://schemas.openxmlformats.org/officeDocument/2006/relationships" r:embed="rId5">
            <a:extLst>
              <a:ext uri="{BEBA8EAE-BF5A-486C-A8C5-ECC9F3942E4B}">
                <a14:imgProps xmlns:a14="http://schemas.microsoft.com/office/drawing/2010/main">
                  <a14:imgLayer r:embed="rId6">
                    <a14:imgEffect>
                      <a14:sharpenSoften amount="50000"/>
                    </a14:imgEffect>
                  </a14:imgLayer>
                </a14:imgProps>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smtClean="0"/>
        </a:p>
      </dsp:txBody>
      <dsp:txXfrm>
        <a:off x="235087" y="783874"/>
        <a:ext cx="2438601" cy="42831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8DAFEC63-6A82-471F-B5DE-D9B22B56F002}" type="datetimeFigureOut">
              <a:rPr lang="ru-RU" smtClean="0"/>
              <a:pPr/>
              <a:t>16.03.2023</a:t>
            </a:fld>
            <a:endParaRPr lang="ru-RU"/>
          </a:p>
        </p:txBody>
      </p:sp>
      <p:sp>
        <p:nvSpPr>
          <p:cNvPr id="4" name="Образ слайда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C316D0FF-A121-42D7-AAB3-9D0D32D0B2F9}" type="slidenum">
              <a:rPr lang="ru-RU" smtClean="0"/>
              <a:pPr/>
              <a:t>‹#›</a:t>
            </a:fld>
            <a:endParaRPr lang="ru-RU"/>
          </a:p>
        </p:txBody>
      </p:sp>
    </p:spTree>
    <p:extLst>
      <p:ext uri="{BB962C8B-B14F-4D97-AF65-F5344CB8AC3E}">
        <p14:creationId xmlns:p14="http://schemas.microsoft.com/office/powerpoint/2010/main" val="9014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a:extLst>
              <a:ext uri="{FF2B5EF4-FFF2-40B4-BE49-F238E27FC236}">
                <a16:creationId xmlns:a16="http://schemas.microsoft.com/office/drawing/2014/main" id="{CF02D103-CA5E-49E8-A93A-53013FCBE7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a:extLst>
              <a:ext uri="{FF2B5EF4-FFF2-40B4-BE49-F238E27FC236}">
                <a16:creationId xmlns:a16="http://schemas.microsoft.com/office/drawing/2014/main" id="{FFB08E37-1AA6-48EF-9247-4D35ECE2F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49156" name="Номер слайда 3">
            <a:extLst>
              <a:ext uri="{FF2B5EF4-FFF2-40B4-BE49-F238E27FC236}">
                <a16:creationId xmlns:a16="http://schemas.microsoft.com/office/drawing/2014/main" id="{3F270742-EA3B-4C22-ADF3-8956B35B72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D377E5E-5F3B-4E09-AD89-3A944E4C79BB}" type="slidenum">
              <a:rPr lang="ru-RU" altLang="ru-RU"/>
              <a:pPr/>
              <a:t>4</a:t>
            </a:fld>
            <a:endParaRPr lang="ru-RU" altLang="ru-RU"/>
          </a:p>
        </p:txBody>
      </p:sp>
    </p:spTree>
    <p:extLst>
      <p:ext uri="{BB962C8B-B14F-4D97-AF65-F5344CB8AC3E}">
        <p14:creationId xmlns:p14="http://schemas.microsoft.com/office/powerpoint/2010/main" val="184116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a:extLst>
              <a:ext uri="{FF2B5EF4-FFF2-40B4-BE49-F238E27FC236}">
                <a16:creationId xmlns:a16="http://schemas.microsoft.com/office/drawing/2014/main" id="{6EBE8EDB-FB58-43EA-AC54-A0E4FEFF4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a:extLst>
              <a:ext uri="{FF2B5EF4-FFF2-40B4-BE49-F238E27FC236}">
                <a16:creationId xmlns:a16="http://schemas.microsoft.com/office/drawing/2014/main" id="{1C49BF25-D4F4-4E75-BC19-72DA76823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51204" name="Номер слайда 3">
            <a:extLst>
              <a:ext uri="{FF2B5EF4-FFF2-40B4-BE49-F238E27FC236}">
                <a16:creationId xmlns:a16="http://schemas.microsoft.com/office/drawing/2014/main" id="{DE9A8717-9A03-4D94-9D47-2CFDAB9E8A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38691BF-5B96-43AB-B09A-B851B8D710AE}" type="slidenum">
              <a:rPr lang="ru-RU" altLang="ru-RU"/>
              <a:pPr/>
              <a:t>16</a:t>
            </a:fld>
            <a:endParaRPr lang="ru-RU" altLang="ru-RU"/>
          </a:p>
        </p:txBody>
      </p:sp>
    </p:spTree>
    <p:extLst>
      <p:ext uri="{BB962C8B-B14F-4D97-AF65-F5344CB8AC3E}">
        <p14:creationId xmlns:p14="http://schemas.microsoft.com/office/powerpoint/2010/main" val="36756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2" name="Группа 21"/>
          <p:cNvGrpSpPr/>
          <p:nvPr/>
        </p:nvGrpSpPr>
        <p:grpSpPr>
          <a:xfrm>
            <a:off x="2005227" y="6497999"/>
            <a:ext cx="10186770" cy="360000"/>
            <a:chOff x="2005227" y="6497999"/>
            <a:chExt cx="10186770" cy="360000"/>
          </a:xfrm>
        </p:grpSpPr>
        <p:sp>
          <p:nvSpPr>
            <p:cNvPr id="23" name="Блок-схема: процесс 22"/>
            <p:cNvSpPr/>
            <p:nvPr/>
          </p:nvSpPr>
          <p:spPr>
            <a:xfrm rot="10800000">
              <a:off x="2158056" y="6497999"/>
              <a:ext cx="10033941" cy="3600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Прямоугольный треугольник 23"/>
            <p:cNvSpPr/>
            <p:nvPr/>
          </p:nvSpPr>
          <p:spPr>
            <a:xfrm rot="10800000">
              <a:off x="2005227" y="6497999"/>
              <a:ext cx="152830" cy="360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grpSp>
        <p:nvGrpSpPr>
          <p:cNvPr id="25" name="Группа 24"/>
          <p:cNvGrpSpPr/>
          <p:nvPr/>
        </p:nvGrpSpPr>
        <p:grpSpPr>
          <a:xfrm>
            <a:off x="1" y="6497999"/>
            <a:ext cx="1953249" cy="360001"/>
            <a:chOff x="1" y="6497999"/>
            <a:chExt cx="1953249" cy="360001"/>
          </a:xfrm>
        </p:grpSpPr>
        <p:sp>
          <p:nvSpPr>
            <p:cNvPr id="26" name="Блок-схема: процесс 25"/>
            <p:cNvSpPr/>
            <p:nvPr/>
          </p:nvSpPr>
          <p:spPr>
            <a:xfrm>
              <a:off x="1" y="6498000"/>
              <a:ext cx="1800419" cy="360000"/>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7" name="Прямоугольный треугольник 26"/>
            <p:cNvSpPr/>
            <p:nvPr/>
          </p:nvSpPr>
          <p:spPr>
            <a:xfrm>
              <a:off x="1800421" y="6497999"/>
              <a:ext cx="152829" cy="360000"/>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sp>
        <p:nvSpPr>
          <p:cNvPr id="2" name="Заголовок 1"/>
          <p:cNvSpPr>
            <a:spLocks noGrp="1"/>
          </p:cNvSpPr>
          <p:nvPr>
            <p:ph type="ctrTitle"/>
          </p:nvPr>
        </p:nvSpPr>
        <p:spPr>
          <a:xfrm>
            <a:off x="1524000" y="2241471"/>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472114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4DC326-B17D-46C0-AB7F-F55B968D297A}" type="slidenum">
              <a:rPr lang="ru-RU" smtClean="0"/>
              <a:pPr/>
              <a:t>‹#›</a:t>
            </a:fld>
            <a:endParaRPr lang="ru-RU"/>
          </a:p>
        </p:txBody>
      </p:sp>
      <p:grpSp>
        <p:nvGrpSpPr>
          <p:cNvPr id="8" name="Группа 7"/>
          <p:cNvGrpSpPr/>
          <p:nvPr/>
        </p:nvGrpSpPr>
        <p:grpSpPr>
          <a:xfrm>
            <a:off x="0" y="0"/>
            <a:ext cx="8797381" cy="2175080"/>
            <a:chOff x="0" y="4682920"/>
            <a:chExt cx="8797381" cy="2175080"/>
          </a:xfrm>
        </p:grpSpPr>
        <p:sp>
          <p:nvSpPr>
            <p:cNvPr id="13" name="Блок-схема: процесс 12"/>
            <p:cNvSpPr/>
            <p:nvPr/>
          </p:nvSpPr>
          <p:spPr>
            <a:xfrm>
              <a:off x="0" y="4682920"/>
              <a:ext cx="7874000" cy="217508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Прямоугольный треугольник 13"/>
            <p:cNvSpPr/>
            <p:nvPr/>
          </p:nvSpPr>
          <p:spPr>
            <a:xfrm>
              <a:off x="7874000" y="4682920"/>
              <a:ext cx="923381" cy="217508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pic>
        <p:nvPicPr>
          <p:cNvPr id="9" name="Picture 2" descr="http://distant.kriro.ru/pluginfile.php/1/theme_klass/logo/1488473550/full_logo_mood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387452"/>
            <a:ext cx="7153275" cy="14001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Группа 9"/>
          <p:cNvGrpSpPr/>
          <p:nvPr/>
        </p:nvGrpSpPr>
        <p:grpSpPr>
          <a:xfrm>
            <a:off x="8048081" y="1"/>
            <a:ext cx="4143917" cy="2175080"/>
            <a:chOff x="8048081" y="4682921"/>
            <a:chExt cx="4143917" cy="2175080"/>
          </a:xfrm>
          <a:solidFill>
            <a:schemeClr val="accent5">
              <a:lumMod val="40000"/>
              <a:lumOff val="60000"/>
            </a:schemeClr>
          </a:solidFill>
        </p:grpSpPr>
        <p:sp>
          <p:nvSpPr>
            <p:cNvPr id="11" name="Блок-схема: процесс 10"/>
            <p:cNvSpPr/>
            <p:nvPr/>
          </p:nvSpPr>
          <p:spPr>
            <a:xfrm rot="10800000">
              <a:off x="8971461" y="4682921"/>
              <a:ext cx="3220537" cy="217508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ый треугольник 11"/>
            <p:cNvSpPr/>
            <p:nvPr/>
          </p:nvSpPr>
          <p:spPr>
            <a:xfrm rot="10800000">
              <a:off x="8048081" y="4682921"/>
              <a:ext cx="923381" cy="21750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spTree>
    <p:extLst>
      <p:ext uri="{BB962C8B-B14F-4D97-AF65-F5344CB8AC3E}">
        <p14:creationId xmlns:p14="http://schemas.microsoft.com/office/powerpoint/2010/main" val="208101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136906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1485899"/>
            <a:ext cx="7734300" cy="46910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208826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Заголовок и объект">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a:xfrm>
            <a:off x="9347200" y="6492876"/>
            <a:ext cx="2844800" cy="365125"/>
          </a:xfrm>
        </p:spPr>
        <p:txBody>
          <a:bodyPr anchor="ctr"/>
          <a:lstStyle>
            <a:lvl1pPr>
              <a:defRPr sz="1000">
                <a:solidFill>
                  <a:srgbClr val="898989"/>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5444336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92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Пустой слайд 1">
  <p:cSld name="Пустой слайд 1">
    <p:spTree>
      <p:nvGrpSpPr>
        <p:cNvPr id="1" name="Shape 41"/>
        <p:cNvGrpSpPr/>
        <p:nvPr/>
      </p:nvGrpSpPr>
      <p:grpSpPr>
        <a:xfrm>
          <a:off x="0" y="0"/>
          <a:ext cx="0" cy="0"/>
          <a:chOff x="0" y="0"/>
          <a:chExt cx="0" cy="0"/>
        </a:xfrm>
      </p:grpSpPr>
      <p:sp>
        <p:nvSpPr>
          <p:cNvPr id="42" name="Google Shape;42;p3"/>
          <p:cNvSpPr/>
          <p:nvPr/>
        </p:nvSpPr>
        <p:spPr>
          <a:xfrm>
            <a:off x="0" y="0"/>
            <a:ext cx="1743600" cy="1651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0" y="0"/>
            <a:ext cx="1515975" cy="360000"/>
          </a:xfrm>
          <a:prstGeom prst="flowChartProcess">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3"/>
          <p:cNvSpPr/>
          <p:nvPr/>
        </p:nvSpPr>
        <p:spPr>
          <a:xfrm>
            <a:off x="1515981" y="-1"/>
            <a:ext cx="152700" cy="359700"/>
          </a:xfrm>
          <a:prstGeom prst="rtTriangle">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3"/>
          <p:cNvSpPr/>
          <p:nvPr/>
        </p:nvSpPr>
        <p:spPr>
          <a:xfrm>
            <a:off x="0" y="6082200"/>
            <a:ext cx="12192000" cy="775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668675" y="360003"/>
            <a:ext cx="845100" cy="13848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3110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403916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308901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273567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7384" y="460989"/>
            <a:ext cx="9158400" cy="889200"/>
          </a:xfrm>
        </p:spPr>
        <p:txBody>
          <a:bodyPr/>
          <a:lstStyle/>
          <a:p>
            <a:r>
              <a:rPr lang="ru-RU"/>
              <a:t>Образец заголовка</a:t>
            </a:r>
            <a:endParaRPr lang="ru-RU" dirty="0"/>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184152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173041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377377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1740850"/>
            <a:ext cx="3932237" cy="1600200"/>
          </a:xfrm>
        </p:spPr>
        <p:txBody>
          <a:bodyPr anchor="b"/>
          <a:lstStyle>
            <a:lvl1pPr>
              <a:defRPr sz="3200"/>
            </a:lvl1pPr>
          </a:lstStyle>
          <a:p>
            <a:r>
              <a:rPr lang="ru-RU"/>
              <a:t>Образец заголовка</a:t>
            </a:r>
            <a:endParaRPr lang="ru-RU" dirty="0"/>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3341050"/>
            <a:ext cx="3932237" cy="252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289403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1740850"/>
            <a:ext cx="3932237" cy="1600200"/>
          </a:xfrm>
        </p:spPr>
        <p:txBody>
          <a:bodyPr anchor="b"/>
          <a:lstStyle>
            <a:lvl1pPr>
              <a:defRPr sz="3200"/>
            </a:lvl1pPr>
          </a:lstStyle>
          <a:p>
            <a:r>
              <a:rPr lang="ru-RU"/>
              <a:t>Образец заголовка</a:t>
            </a:r>
            <a:endParaRPr lang="ru-RU" dirty="0"/>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7" y="3341050"/>
            <a:ext cx="3932237" cy="252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1ABAC70-5EEC-401B-9F74-B61C2250507D}"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4DC326-B17D-46C0-AB7F-F55B968D297A}" type="slidenum">
              <a:rPr lang="ru-RU" smtClean="0"/>
              <a:pPr/>
              <a:t>‹#›</a:t>
            </a:fld>
            <a:endParaRPr lang="ru-RU"/>
          </a:p>
        </p:txBody>
      </p:sp>
    </p:spTree>
    <p:extLst>
      <p:ext uri="{BB962C8B-B14F-4D97-AF65-F5344CB8AC3E}">
        <p14:creationId xmlns:p14="http://schemas.microsoft.com/office/powerpoint/2010/main" val="28245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Группа 21"/>
          <p:cNvGrpSpPr/>
          <p:nvPr/>
        </p:nvGrpSpPr>
        <p:grpSpPr>
          <a:xfrm>
            <a:off x="2005227" y="6497999"/>
            <a:ext cx="10186770" cy="360000"/>
            <a:chOff x="2005227" y="6497999"/>
            <a:chExt cx="10186770" cy="360000"/>
          </a:xfrm>
        </p:grpSpPr>
        <p:sp>
          <p:nvSpPr>
            <p:cNvPr id="14" name="Блок-схема: процесс 13"/>
            <p:cNvSpPr/>
            <p:nvPr/>
          </p:nvSpPr>
          <p:spPr>
            <a:xfrm rot="10800000">
              <a:off x="2158056" y="6497999"/>
              <a:ext cx="10033941" cy="360000"/>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Прямоугольный треугольник 14"/>
            <p:cNvSpPr/>
            <p:nvPr/>
          </p:nvSpPr>
          <p:spPr>
            <a:xfrm rot="10800000">
              <a:off x="2005227" y="6497999"/>
              <a:ext cx="152830" cy="360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sp>
        <p:nvSpPr>
          <p:cNvPr id="17" name="Блок-схема: процесс 16"/>
          <p:cNvSpPr/>
          <p:nvPr/>
        </p:nvSpPr>
        <p:spPr>
          <a:xfrm>
            <a:off x="1" y="6498000"/>
            <a:ext cx="1800419" cy="360000"/>
          </a:xfrm>
          <a:prstGeom prst="flowChartProcess">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Прямоугольный треугольник 17"/>
          <p:cNvSpPr/>
          <p:nvPr/>
        </p:nvSpPr>
        <p:spPr>
          <a:xfrm>
            <a:off x="1800421" y="6497999"/>
            <a:ext cx="152829" cy="360000"/>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p:nvPr>
        </p:nvSpPr>
        <p:spPr>
          <a:xfrm>
            <a:off x="2228763" y="459538"/>
            <a:ext cx="9157361" cy="890716"/>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31800" y="6492874"/>
            <a:ext cx="1368620" cy="365125"/>
          </a:xfrm>
          <a:prstGeom prst="rect">
            <a:avLst/>
          </a:prstGeom>
        </p:spPr>
        <p:txBody>
          <a:bodyPr vert="horz" lIns="91440" tIns="45720" rIns="91440" bIns="45720" rtlCol="0" anchor="ctr"/>
          <a:lstStyle>
            <a:lvl1pPr algn="l">
              <a:defRPr sz="1200">
                <a:solidFill>
                  <a:srgbClr val="1F4E79"/>
                </a:solidFill>
              </a:defRPr>
            </a:lvl1pPr>
          </a:lstStyle>
          <a:p>
            <a:fld id="{E1ABAC70-5EEC-401B-9F74-B61C2250507D}" type="datetimeFigureOut">
              <a:rPr lang="ru-RU" smtClean="0"/>
              <a:pPr/>
              <a:t>16.03.2023</a:t>
            </a:fld>
            <a:endParaRPr lang="ru-RU" dirty="0"/>
          </a:p>
        </p:txBody>
      </p:sp>
      <p:sp>
        <p:nvSpPr>
          <p:cNvPr id="5" name="Нижний колонтитул 4"/>
          <p:cNvSpPr>
            <a:spLocks noGrp="1"/>
          </p:cNvSpPr>
          <p:nvPr>
            <p:ph type="ftr" sz="quarter" idx="3"/>
          </p:nvPr>
        </p:nvSpPr>
        <p:spPr>
          <a:xfrm>
            <a:off x="3454400" y="6470649"/>
            <a:ext cx="4114800" cy="365125"/>
          </a:xfrm>
          <a:prstGeom prst="rect">
            <a:avLst/>
          </a:prstGeom>
        </p:spPr>
        <p:txBody>
          <a:bodyPr vert="horz" lIns="91440" tIns="45720" rIns="91440" bIns="45720" rtlCol="0" anchor="ctr"/>
          <a:lstStyle>
            <a:lvl1pPr algn="ctr">
              <a:defRPr sz="1200">
                <a:solidFill>
                  <a:srgbClr val="B4C7E7"/>
                </a:solidFill>
              </a:defRPr>
            </a:lvl1pPr>
          </a:lstStyle>
          <a:p>
            <a:endParaRPr lang="ru-RU" dirty="0"/>
          </a:p>
        </p:txBody>
      </p:sp>
      <p:sp>
        <p:nvSpPr>
          <p:cNvPr id="6" name="Номер слайда 5"/>
          <p:cNvSpPr>
            <a:spLocks noGrp="1"/>
          </p:cNvSpPr>
          <p:nvPr>
            <p:ph type="sldNum" sz="quarter" idx="4"/>
          </p:nvPr>
        </p:nvSpPr>
        <p:spPr>
          <a:xfrm>
            <a:off x="9070350" y="6470649"/>
            <a:ext cx="2743200" cy="365125"/>
          </a:xfrm>
          <a:prstGeom prst="rect">
            <a:avLst/>
          </a:prstGeom>
        </p:spPr>
        <p:txBody>
          <a:bodyPr vert="horz" lIns="91440" tIns="45720" rIns="91440" bIns="45720" rtlCol="0" anchor="ctr"/>
          <a:lstStyle>
            <a:lvl1pPr algn="r">
              <a:defRPr sz="1200">
                <a:solidFill>
                  <a:srgbClr val="B4C7E7"/>
                </a:solidFill>
              </a:defRPr>
            </a:lvl1pPr>
          </a:lstStyle>
          <a:p>
            <a:fld id="{A84DC326-B17D-46C0-AB7F-F55B968D297A}" type="slidenum">
              <a:rPr lang="ru-RU" smtClean="0"/>
              <a:pPr/>
              <a:t>‹#›</a:t>
            </a:fld>
            <a:endParaRPr lang="ru-RU"/>
          </a:p>
        </p:txBody>
      </p:sp>
      <p:sp>
        <p:nvSpPr>
          <p:cNvPr id="11" name="Блок-схема: процесс 10"/>
          <p:cNvSpPr/>
          <p:nvPr/>
        </p:nvSpPr>
        <p:spPr>
          <a:xfrm rot="10800000">
            <a:off x="1908682" y="-2"/>
            <a:ext cx="10283316" cy="360000"/>
          </a:xfrm>
          <a:prstGeom prst="flowChartProcess">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ый треугольник 11"/>
          <p:cNvSpPr/>
          <p:nvPr/>
        </p:nvSpPr>
        <p:spPr>
          <a:xfrm rot="10800000">
            <a:off x="1755853" y="0"/>
            <a:ext cx="152829" cy="359999"/>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20" name="Группа 19"/>
          <p:cNvGrpSpPr/>
          <p:nvPr/>
        </p:nvGrpSpPr>
        <p:grpSpPr>
          <a:xfrm>
            <a:off x="0" y="-1"/>
            <a:ext cx="2148553" cy="1490060"/>
            <a:chOff x="0" y="-1"/>
            <a:chExt cx="2148553" cy="1490060"/>
          </a:xfrm>
        </p:grpSpPr>
        <p:sp>
          <p:nvSpPr>
            <p:cNvPr id="8" name="Блок-схема: процесс 7"/>
            <p:cNvSpPr/>
            <p:nvPr/>
          </p:nvSpPr>
          <p:spPr>
            <a:xfrm>
              <a:off x="0" y="0"/>
              <a:ext cx="1515982" cy="1490059"/>
            </a:xfrm>
            <a:prstGeom prst="flowChart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9" name="Прямоугольный треугольник 8"/>
            <p:cNvSpPr/>
            <p:nvPr/>
          </p:nvSpPr>
          <p:spPr>
            <a:xfrm>
              <a:off x="1515982" y="-1"/>
              <a:ext cx="632571" cy="149005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9" name="Picture 2" descr="http://distant.kriro.ru/pluginfile.php/1/theme_klass/logo/1488473550/full_logo_moodle.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79497"/>
            <a:stretch/>
          </p:blipFill>
          <p:spPr bwMode="auto">
            <a:xfrm>
              <a:off x="80210" y="97953"/>
              <a:ext cx="1355562" cy="12941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45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4.xml"/><Relationship Id="rId5" Type="http://schemas.microsoft.com/office/2007/relationships/hdphoto" Target="../media/hdphoto8.wdp"/><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6617" y="2801389"/>
            <a:ext cx="11375893" cy="2892829"/>
          </a:xfrm>
        </p:spPr>
        <p:txBody>
          <a:bodyPr>
            <a:noAutofit/>
          </a:bodyPr>
          <a:lstStyle/>
          <a:p>
            <a:r>
              <a:rPr lang="ru-RU" sz="3200" dirty="0" smtClean="0"/>
              <a:t/>
            </a:r>
            <a:br>
              <a:rPr lang="ru-RU" sz="3200" dirty="0" smtClean="0"/>
            </a:br>
            <a:r>
              <a:rPr lang="ru-RU" sz="3200" dirty="0"/>
              <a:t/>
            </a:r>
            <a:br>
              <a:rPr lang="ru-RU" sz="3200" dirty="0"/>
            </a:br>
            <a:r>
              <a:rPr lang="ru-RU" sz="3200" dirty="0"/>
              <a:t>Рекомендации по формированию инфраструктуры дошкольных образовательных организаций и комплектации учебно-методических материалов в целях реализации образовательных программ дошкольного образования</a:t>
            </a:r>
            <a:br>
              <a:rPr lang="ru-RU" sz="3200" dirty="0"/>
            </a:br>
            <a:endParaRPr lang="ru-RU" sz="3200" dirty="0">
              <a:solidFill>
                <a:srgbClr val="002060"/>
              </a:solidFill>
            </a:endParaRPr>
          </a:p>
        </p:txBody>
      </p:sp>
    </p:spTree>
    <p:extLst>
      <p:ext uri="{BB962C8B-B14F-4D97-AF65-F5344CB8AC3E}">
        <p14:creationId xmlns:p14="http://schemas.microsoft.com/office/powerpoint/2010/main" val="13797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3">
            <a:extLst>
              <a:ext uri="{FF2B5EF4-FFF2-40B4-BE49-F238E27FC236}">
                <a16:creationId xmlns:a16="http://schemas.microsoft.com/office/drawing/2014/main" id="{B45E0C25-EDD2-4384-80AA-E753119DDF4C}"/>
              </a:ext>
            </a:extLst>
          </p:cNvPr>
          <p:cNvSpPr txBox="1">
            <a:spLocks/>
          </p:cNvSpPr>
          <p:nvPr/>
        </p:nvSpPr>
        <p:spPr bwMode="auto">
          <a:xfrm>
            <a:off x="1981200" y="706745"/>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2900" b="1" dirty="0">
                <a:effectLst>
                  <a:outerShdw blurRad="38100" dist="38100" dir="2700000" algn="tl">
                    <a:srgbClr val="000000">
                      <a:alpha val="43137"/>
                    </a:srgbClr>
                  </a:outerShdw>
                </a:effectLst>
              </a:rPr>
              <a:t>Планируемые результаты ФОП</a:t>
            </a:r>
          </a:p>
        </p:txBody>
      </p:sp>
      <p:sp>
        <p:nvSpPr>
          <p:cNvPr id="28675" name="Місце для вмісту 2">
            <a:extLst>
              <a:ext uri="{FF2B5EF4-FFF2-40B4-BE49-F238E27FC236}">
                <a16:creationId xmlns:a16="http://schemas.microsoft.com/office/drawing/2014/main" id="{DEDA781F-3FE4-4564-8654-2A38D5FFEA69}"/>
              </a:ext>
            </a:extLst>
          </p:cNvPr>
          <p:cNvSpPr txBox="1">
            <a:spLocks/>
          </p:cNvSpPr>
          <p:nvPr/>
        </p:nvSpPr>
        <p:spPr bwMode="auto">
          <a:xfrm>
            <a:off x="1981200" y="1349765"/>
            <a:ext cx="7847462" cy="437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Aft>
                <a:spcPts val="1200"/>
              </a:spcAft>
              <a:tabLst>
                <a:tab pos="630238" algn="r"/>
              </a:tabLst>
            </a:pPr>
            <a:r>
              <a:rPr lang="ru-RU" sz="2000" b="1" dirty="0">
                <a:solidFill>
                  <a:srgbClr val="000000"/>
                </a:solidFill>
                <a:ea typeface="Courier New" panose="02070309020205020404" pitchFamily="49" charset="0"/>
              </a:rPr>
              <a:t>Планируемые результаты – возрастные характеристики возможных достижений ребёнка дошкольного возраста на разных возрастных этапах и к завершению дошкольного образования</a:t>
            </a:r>
            <a:endParaRPr lang="ru-RU" sz="2000" b="1" dirty="0">
              <a:ea typeface="Verdana" panose="020B0604030504040204" pitchFamily="34" charset="0"/>
            </a:endParaRPr>
          </a:p>
          <a:p>
            <a:pPr algn="just"/>
            <a:r>
              <a:rPr lang="ru-RU" sz="2000" b="1" dirty="0">
                <a:solidFill>
                  <a:srgbClr val="000000"/>
                </a:solidFill>
                <a:ea typeface="Courier New" panose="02070309020205020404" pitchFamily="49" charset="0"/>
              </a:rPr>
              <a:t>Степень выраженности возрастных характеристик возможных достижений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 Обозначенные различия не должны быть констатированы как трудности ребёнка в освоении образовательной программы ДОО</a:t>
            </a:r>
          </a:p>
          <a:p>
            <a:pPr algn="just"/>
            <a:endParaRPr lang="ru-RU" sz="2000" b="1" dirty="0">
              <a:solidFill>
                <a:srgbClr val="000000"/>
              </a:solidFill>
              <a:ea typeface="Courier New" panose="02070309020205020404" pitchFamily="49" charset="0"/>
            </a:endParaRPr>
          </a:p>
          <a:p>
            <a:pPr algn="just"/>
            <a:r>
              <a:rPr lang="ru-RU" sz="2000" b="1" dirty="0">
                <a:solidFill>
                  <a:srgbClr val="000000"/>
                </a:solidFill>
                <a:ea typeface="Courier New" panose="02070309020205020404" pitchFamily="49" charset="0"/>
              </a:rPr>
              <a:t>Планируемые результаты освоения основной образовательной программы ДО заданы как целевые ориентиры ДО и представляют собой социально-нормативные возрастные характеристики возможных достижений ребёнка на разных этапах дошкольного детства</a:t>
            </a:r>
            <a:endParaRPr lang="ru-RU" sz="2000" b="1" dirty="0"/>
          </a:p>
          <a:p>
            <a:pPr algn="just"/>
            <a:endParaRPr lang="ru-RU" sz="2000" b="1" dirty="0"/>
          </a:p>
          <a:p>
            <a:pPr algn="just" eaLnBrk="1" hangingPunct="1">
              <a:spcBef>
                <a:spcPct val="20000"/>
              </a:spcBef>
              <a:buFont typeface="Arial" panose="020B0604020202020204" pitchFamily="34" charset="0"/>
              <a:buNone/>
            </a:pPr>
            <a:endParaRPr lang="ru-RU" altLang="ru-RU" sz="2000" dirty="0"/>
          </a:p>
          <a:p>
            <a:pPr algn="just" eaLnBrk="1" hangingPunct="1">
              <a:spcBef>
                <a:spcPct val="20000"/>
              </a:spcBef>
              <a:buFont typeface="Arial" panose="020B0604020202020204" pitchFamily="34" charset="0"/>
              <a:buNone/>
            </a:pPr>
            <a:endParaRPr lang="ru-RU" altLang="ru-RU" sz="2000" dirty="0"/>
          </a:p>
          <a:p>
            <a:pPr algn="just" eaLnBrk="1" hangingPunct="1">
              <a:spcBef>
                <a:spcPct val="20000"/>
              </a:spcBef>
              <a:buFont typeface="Arial" panose="020B0604020202020204" pitchFamily="34" charset="0"/>
              <a:buNone/>
            </a:pPr>
            <a:endParaRPr lang="ru-RU" altLang="ru-RU" sz="1200" dirty="0">
              <a:solidFill>
                <a:srgbClr val="FF0000"/>
              </a:solidFill>
            </a:endParaRPr>
          </a:p>
          <a:p>
            <a:pPr algn="just" eaLnBrk="1" hangingPunct="1">
              <a:spcBef>
                <a:spcPct val="20000"/>
              </a:spcBef>
              <a:buFont typeface="Arial" panose="020B0604020202020204" pitchFamily="34" charset="0"/>
              <a:buNone/>
            </a:pPr>
            <a:endParaRPr lang="ru-RU" altLang="ru-RU" sz="2000" dirty="0">
              <a:solidFill>
                <a:srgbClr val="898989"/>
              </a:solidFill>
            </a:endParaRPr>
          </a:p>
        </p:txBody>
      </p:sp>
    </p:spTree>
    <p:extLst>
      <p:ext uri="{BB962C8B-B14F-4D97-AF65-F5344CB8AC3E}">
        <p14:creationId xmlns:p14="http://schemas.microsoft.com/office/powerpoint/2010/main" val="83506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56262" y="486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sp>
        <p:nvSpPr>
          <p:cNvPr id="9" name="TextBox 8">
            <a:extLst>
              <a:ext uri="{FF2B5EF4-FFF2-40B4-BE49-F238E27FC236}">
                <a16:creationId xmlns:a16="http://schemas.microsoft.com/office/drawing/2014/main" id="{4AFBBAC3-E621-4E90-81F1-F061B4A7CAEC}"/>
              </a:ext>
            </a:extLst>
          </p:cNvPr>
          <p:cNvSpPr txBox="1"/>
          <p:nvPr/>
        </p:nvSpPr>
        <p:spPr>
          <a:xfrm>
            <a:off x="1071656" y="1597370"/>
            <a:ext cx="3611717" cy="4819781"/>
          </a:xfrm>
          <a:prstGeom prst="rect">
            <a:avLst/>
          </a:prstGeom>
          <a:noFill/>
        </p:spPr>
        <p:txBody>
          <a:bodyPr wrap="square">
            <a:spAutoFit/>
          </a:bodyPr>
          <a:lstStyle/>
          <a:p>
            <a:pPr algn="just">
              <a:lnSpc>
                <a:spcPct val="90000"/>
              </a:lnSpc>
              <a:spcAft>
                <a:spcPts val="1200"/>
              </a:spcAft>
              <a:tabLst>
                <a:tab pos="630238" algn="r"/>
              </a:tabLst>
            </a:pPr>
            <a:r>
              <a:rPr lang="ru-RU" sz="2000" b="1" kern="1400" dirty="0">
                <a:ea typeface="SimSun" panose="02010600030101010101" pitchFamily="2" charset="-122"/>
              </a:rPr>
              <a:t>Содержательный</a:t>
            </a:r>
            <a:r>
              <a:rPr lang="ru-RU" sz="2000" b="1" dirty="0">
                <a:ea typeface="Verdana" panose="020B0604030504040204" pitchFamily="34" charset="0"/>
              </a:rPr>
              <a:t> раздел</a:t>
            </a:r>
          </a:p>
          <a:p>
            <a:pPr marL="342900" indent="-342900">
              <a:lnSpc>
                <a:spcPct val="90000"/>
              </a:lnSpc>
              <a:spcAft>
                <a:spcPts val="600"/>
              </a:spcAft>
              <a:buFont typeface="Wingdings" panose="05000000000000000000" pitchFamily="2" charset="2"/>
              <a:buChar char="ü"/>
            </a:pPr>
            <a:r>
              <a:rPr lang="ru-RU" sz="1600" b="1" kern="1400" dirty="0">
                <a:ea typeface="SimSun" panose="02010600030101010101" pitchFamily="2" charset="-122"/>
              </a:rPr>
              <a:t>Описание образовательной деятельности в соответствии с направлениями развития ребенка, представленными в пяти образовательных областях</a:t>
            </a:r>
          </a:p>
          <a:p>
            <a:pPr marL="342900" indent="-342900">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Взаимодействие взрослых с детьми</a:t>
            </a:r>
            <a:endParaRPr lang="ru-RU" sz="1600" dirty="0">
              <a:ea typeface="Calibri" panose="020F0502020204030204" pitchFamily="34" charset="0"/>
              <a:cs typeface="Times New Roman" panose="02020603050405020304" pitchFamily="18" charset="0"/>
            </a:endParaRPr>
          </a:p>
          <a:p>
            <a:pPr marL="342900" indent="-342900">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Взаимодействие педагогического коллектива с семьями дошкольников</a:t>
            </a:r>
            <a:endParaRPr lang="ru-RU" sz="1600" dirty="0">
              <a:ea typeface="SimSun" panose="02010600030101010101" pitchFamily="2" charset="-122"/>
              <a:cs typeface="Times New Roman" panose="02020603050405020304" pitchFamily="18" charset="0"/>
            </a:endParaRPr>
          </a:p>
          <a:p>
            <a:pPr marL="342900" indent="-342900">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Программа коррекционно-развивающей работы с детьми с ограниченными возможностями здоровья</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1200"/>
              </a:spcAft>
              <a:buFont typeface="Wingdings" panose="05000000000000000000" pitchFamily="2" charset="2"/>
              <a:buChar char="ü"/>
              <a:tabLst>
                <a:tab pos="630238" algn="r"/>
              </a:tabLst>
            </a:pPr>
            <a:endParaRPr lang="ru-RU" sz="1600" b="1" dirty="0">
              <a:ea typeface="Verdana" panose="020B0604030504040204" pitchFamily="34" charset="0"/>
            </a:endParaRPr>
          </a:p>
        </p:txBody>
      </p:sp>
      <p:cxnSp>
        <p:nvCxnSpPr>
          <p:cNvPr id="12" name="Прямая соединительная линия 11">
            <a:extLst>
              <a:ext uri="{FF2B5EF4-FFF2-40B4-BE49-F238E27FC236}">
                <a16:creationId xmlns:a16="http://schemas.microsoft.com/office/drawing/2014/main" id="{EC04AC38-FB39-460C-BCC0-91E4C7659A78}"/>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C2F97C86-6338-41A3-98B8-D26A662CF32C}"/>
              </a:ext>
            </a:extLst>
          </p:cNvPr>
          <p:cNvSpPr txBox="1"/>
          <p:nvPr/>
        </p:nvSpPr>
        <p:spPr>
          <a:xfrm>
            <a:off x="6278880" y="1019400"/>
            <a:ext cx="4885113" cy="5792355"/>
          </a:xfrm>
          <a:prstGeom prst="rect">
            <a:avLst/>
          </a:prstGeom>
          <a:noFill/>
        </p:spPr>
        <p:txBody>
          <a:bodyPr wrap="square">
            <a:spAutoFit/>
          </a:bodyPr>
          <a:lstStyle/>
          <a:p>
            <a:pPr algn="just">
              <a:lnSpc>
                <a:spcPct val="90000"/>
              </a:lnSpc>
              <a:spcAft>
                <a:spcPts val="1200"/>
              </a:spcAft>
              <a:tabLst>
                <a:tab pos="630238" algn="r"/>
              </a:tabLst>
            </a:pPr>
            <a:r>
              <a:rPr lang="ru-RU" sz="2000" b="1" kern="1400" dirty="0">
                <a:ea typeface="SimSun" panose="02010600030101010101" pitchFamily="2" charset="-122"/>
              </a:rPr>
              <a:t>Содержательный</a:t>
            </a:r>
            <a:r>
              <a:rPr lang="ru-RU" sz="2000" b="1" dirty="0">
                <a:ea typeface="Verdana" panose="020B0604030504040204" pitchFamily="34" charset="0"/>
              </a:rPr>
              <a:t> раздел</a:t>
            </a: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Задачи и содержание образования (обучения и воспитания) по образовательным областям</a:t>
            </a:r>
          </a:p>
          <a:p>
            <a:pPr algn="just">
              <a:lnSpc>
                <a:spcPct val="90000"/>
              </a:lnSpc>
              <a:spcBef>
                <a:spcPts val="600"/>
              </a:spcBef>
              <a:tabLst>
                <a:tab pos="630238" algn="r"/>
              </a:tabLst>
            </a:pPr>
            <a:r>
              <a:rPr lang="ru-RU" sz="1600" b="1" i="1" dirty="0">
                <a:solidFill>
                  <a:srgbClr val="FF0000"/>
                </a:solidFill>
                <a:ea typeface="Times New Roman" panose="02020603050405020304" pitchFamily="18" charset="0"/>
              </a:rPr>
              <a:t>В каждой из образовательных областей показана интеграция обучающих и воспитательных задач</a:t>
            </a:r>
            <a:endParaRPr lang="ru-RU" sz="1600" dirty="0">
              <a:solidFill>
                <a:srgbClr val="FF0000"/>
              </a:solidFill>
              <a:ea typeface="Times New Roman" panose="02020603050405020304" pitchFamily="18" charset="0"/>
            </a:endParaRP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Вариативные формы, способы, методы и средства реализации программы</a:t>
            </a: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Особенности образовательной деятельности разных видов и культурных практик</a:t>
            </a: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Способы и направления поддержки детской инициативы</a:t>
            </a: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Особенности взаимодействия педагогического коллектива с семьями обучающихся</a:t>
            </a:r>
          </a:p>
          <a:p>
            <a:pPr marL="342900" indent="-342900" algn="just">
              <a:lnSpc>
                <a:spcPct val="90000"/>
              </a:lnSpc>
              <a:spcBef>
                <a:spcPts val="600"/>
              </a:spcBef>
              <a:buFont typeface="Wingdings" panose="05000000000000000000" pitchFamily="2" charset="2"/>
              <a:buChar char="ü"/>
              <a:tabLst>
                <a:tab pos="630238" algn="r"/>
              </a:tabLst>
            </a:pPr>
            <a:r>
              <a:rPr lang="ru-RU" sz="1600" b="1" dirty="0">
                <a:ea typeface="Times New Roman" panose="02020603050405020304" pitchFamily="18" charset="0"/>
              </a:rPr>
              <a:t>Направления и задачи коррекционно-развивающей работы</a:t>
            </a:r>
          </a:p>
          <a:p>
            <a:pPr marL="342900" indent="-342900" algn="just">
              <a:lnSpc>
                <a:spcPct val="90000"/>
              </a:lnSpc>
              <a:spcBef>
                <a:spcPts val="600"/>
              </a:spcBef>
              <a:buFont typeface="Wingdings" panose="05000000000000000000" pitchFamily="2" charset="2"/>
              <a:buChar char="ü"/>
              <a:tabLst>
                <a:tab pos="630238" algn="r"/>
              </a:tabLst>
            </a:pPr>
            <a:r>
              <a:rPr lang="ru-RU" sz="1600" b="1" kern="100" dirty="0">
                <a:ea typeface="Times New Roman" panose="02020603050405020304" pitchFamily="18" charset="0"/>
                <a:cs typeface="Arial" panose="020B0604020202020204" pitchFamily="34" charset="0"/>
              </a:rPr>
              <a:t>Федеральная рабочая программа воспитания</a:t>
            </a:r>
          </a:p>
          <a:p>
            <a:pPr marL="342900" indent="-342900" algn="just">
              <a:lnSpc>
                <a:spcPct val="90000"/>
              </a:lnSpc>
              <a:spcAft>
                <a:spcPts val="1200"/>
              </a:spcAft>
              <a:buFont typeface="Wingdings" panose="05000000000000000000" pitchFamily="2" charset="2"/>
              <a:buChar char="ü"/>
              <a:tabLst>
                <a:tab pos="630238" algn="r"/>
              </a:tabLst>
            </a:pPr>
            <a:endParaRPr lang="ru-RU" sz="1600" b="1" dirty="0">
              <a:ea typeface="Verdana" panose="020B0604030504040204" pitchFamily="34" charset="0"/>
            </a:endParaRPr>
          </a:p>
        </p:txBody>
      </p:sp>
    </p:spTree>
    <p:extLst>
      <p:ext uri="{BB962C8B-B14F-4D97-AF65-F5344CB8AC3E}">
        <p14:creationId xmlns:p14="http://schemas.microsoft.com/office/powerpoint/2010/main" val="175434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2039389" y="37638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sp>
        <p:nvSpPr>
          <p:cNvPr id="9" name="TextBox 8">
            <a:extLst>
              <a:ext uri="{FF2B5EF4-FFF2-40B4-BE49-F238E27FC236}">
                <a16:creationId xmlns:a16="http://schemas.microsoft.com/office/drawing/2014/main" id="{4AFBBAC3-E621-4E90-81F1-F061B4A7CAEC}"/>
              </a:ext>
            </a:extLst>
          </p:cNvPr>
          <p:cNvSpPr txBox="1"/>
          <p:nvPr/>
        </p:nvSpPr>
        <p:spPr>
          <a:xfrm>
            <a:off x="332509" y="1383199"/>
            <a:ext cx="4575307" cy="5592300"/>
          </a:xfrm>
          <a:prstGeom prst="rect">
            <a:avLst/>
          </a:prstGeom>
          <a:noFill/>
        </p:spPr>
        <p:txBody>
          <a:bodyPr wrap="square">
            <a:spAutoFit/>
          </a:bodyPr>
          <a:lstStyle/>
          <a:p>
            <a:pPr algn="just">
              <a:lnSpc>
                <a:spcPct val="90000"/>
              </a:lnSpc>
              <a:spcAft>
                <a:spcPts val="1200"/>
              </a:spcAft>
              <a:tabLst>
                <a:tab pos="630238" algn="r"/>
              </a:tabLst>
            </a:pPr>
            <a:r>
              <a:rPr lang="ru-RU" sz="1600" b="1" kern="1400" dirty="0">
                <a:ea typeface="SimSun" panose="02010600030101010101" pitchFamily="2" charset="-122"/>
              </a:rPr>
              <a:t>Организационный</a:t>
            </a:r>
            <a:r>
              <a:rPr lang="ru-RU" sz="1600" b="1" dirty="0">
                <a:ea typeface="Verdana" panose="020B0604030504040204" pitchFamily="34" charset="0"/>
              </a:rPr>
              <a:t> раздел</a:t>
            </a: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Психолого-педагогические условия, обеспечивающие развитие ребенка</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Организация развивающей предметно-пространственной среды</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Кадровые условия реализации Программы</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Материально-техническое обеспечение Программы</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Финансовые условия реализации Программы</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Планирование образовательной деятельности</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Режим дня и распорядок</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rPr>
              <a:t>Перспективы работы по совершенствованию и развитию содержания Программы</a:t>
            </a:r>
          </a:p>
          <a:p>
            <a:pPr marL="342900" indent="-342900" algn="just">
              <a:lnSpc>
                <a:spcPct val="90000"/>
              </a:lnSpc>
              <a:spcAft>
                <a:spcPts val="600"/>
              </a:spcAft>
              <a:buFont typeface="Wingdings" panose="05000000000000000000" pitchFamily="2" charset="2"/>
              <a:buChar char="ü"/>
            </a:pPr>
            <a:r>
              <a:rPr lang="ru-RU" sz="1600" b="1" kern="1400" dirty="0">
                <a:ea typeface="SimSun" panose="02010600030101010101" pitchFamily="2" charset="-122"/>
                <a:cs typeface="Times New Roman" panose="02020603050405020304" pitchFamily="18" charset="0"/>
              </a:rPr>
              <a:t>Перечень нормативных и нормативно-методических документов</a:t>
            </a:r>
            <a:endParaRPr lang="ru-RU" sz="1600" dirty="0">
              <a:ea typeface="Calibri" panose="020F0502020204030204" pitchFamily="34" charset="0"/>
              <a:cs typeface="Times New Roman" panose="02020603050405020304" pitchFamily="18" charset="0"/>
            </a:endParaRPr>
          </a:p>
          <a:p>
            <a:pPr marL="342900" indent="-342900" algn="just">
              <a:lnSpc>
                <a:spcPct val="90000"/>
              </a:lnSpc>
              <a:spcAft>
                <a:spcPts val="1200"/>
              </a:spcAft>
              <a:buFont typeface="Wingdings" panose="05000000000000000000" pitchFamily="2" charset="2"/>
              <a:buChar char="ü"/>
              <a:tabLst>
                <a:tab pos="630238" algn="r"/>
              </a:tabLst>
            </a:pPr>
            <a:endParaRPr lang="ru-RU" sz="1600" b="1" dirty="0">
              <a:ea typeface="Verdana" panose="020B0604030504040204" pitchFamily="34" charset="0"/>
            </a:endParaRPr>
          </a:p>
        </p:txBody>
      </p:sp>
      <p:cxnSp>
        <p:nvCxnSpPr>
          <p:cNvPr id="12" name="Прямая соединительная линия 11">
            <a:extLst>
              <a:ext uri="{FF2B5EF4-FFF2-40B4-BE49-F238E27FC236}">
                <a16:creationId xmlns:a16="http://schemas.microsoft.com/office/drawing/2014/main" id="{EC04AC38-FB39-460C-BCC0-91E4C7659A78}"/>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C2F97C86-6338-41A3-98B8-D26A662CF32C}"/>
              </a:ext>
            </a:extLst>
          </p:cNvPr>
          <p:cNvSpPr txBox="1"/>
          <p:nvPr/>
        </p:nvSpPr>
        <p:spPr>
          <a:xfrm>
            <a:off x="5938593" y="909780"/>
            <a:ext cx="5665974" cy="5407634"/>
          </a:xfrm>
          <a:prstGeom prst="rect">
            <a:avLst/>
          </a:prstGeom>
          <a:noFill/>
        </p:spPr>
        <p:txBody>
          <a:bodyPr wrap="square">
            <a:spAutoFit/>
          </a:bodyPr>
          <a:lstStyle/>
          <a:p>
            <a:pPr algn="just">
              <a:lnSpc>
                <a:spcPct val="90000"/>
              </a:lnSpc>
              <a:spcAft>
                <a:spcPts val="1200"/>
              </a:spcAft>
              <a:tabLst>
                <a:tab pos="630238" algn="r"/>
              </a:tabLst>
            </a:pPr>
            <a:r>
              <a:rPr lang="ru-RU" sz="2000" b="1" kern="1400" dirty="0">
                <a:ea typeface="SimSun" panose="02010600030101010101" pitchFamily="2" charset="-122"/>
              </a:rPr>
              <a:t>Организационный</a:t>
            </a:r>
            <a:r>
              <a:rPr lang="ru-RU" sz="2000" b="1" dirty="0">
                <a:ea typeface="Verdana" panose="020B0604030504040204" pitchFamily="34" charset="0"/>
              </a:rPr>
              <a:t> раздел</a:t>
            </a:r>
          </a:p>
          <a:p>
            <a:pPr marL="342900" indent="-342900" algn="just">
              <a:lnSpc>
                <a:spcPct val="90000"/>
              </a:lnSpc>
              <a:spcAft>
                <a:spcPts val="1200"/>
              </a:spcAft>
              <a:buFont typeface="Wingdings" panose="05000000000000000000" pitchFamily="2" charset="2"/>
              <a:buChar char="ü"/>
            </a:pPr>
            <a:r>
              <a:rPr lang="ru-RU" sz="1500" b="1" dirty="0">
                <a:ea typeface="Times New Roman" panose="02020603050405020304" pitchFamily="18" charset="0"/>
                <a:cs typeface="Arial" panose="020B0604020202020204" pitchFamily="34" charset="0"/>
              </a:rPr>
              <a:t>Психолого-педагогические условия реализации Федеральной программы</a:t>
            </a:r>
            <a:endParaRPr lang="ru-RU" sz="1500" dirty="0">
              <a:ea typeface="Times New Roman" panose="02020603050405020304" pitchFamily="18" charset="0"/>
              <a:cs typeface="Arial" panose="020B0604020202020204" pitchFamily="34" charset="0"/>
            </a:endParaRPr>
          </a:p>
          <a:p>
            <a:pPr marL="342900" indent="-342900" algn="just">
              <a:lnSpc>
                <a:spcPct val="90000"/>
              </a:lnSpc>
              <a:spcAft>
                <a:spcPts val="1200"/>
              </a:spcAft>
              <a:buFont typeface="Wingdings" panose="05000000000000000000" pitchFamily="2" charset="2"/>
              <a:buChar char="ü"/>
            </a:pPr>
            <a:r>
              <a:rPr lang="ru-RU" sz="1500" b="1" dirty="0">
                <a:ea typeface="Times New Roman" panose="02020603050405020304" pitchFamily="18" charset="0"/>
                <a:cs typeface="Arial" panose="020B0604020202020204" pitchFamily="34" charset="0"/>
              </a:rPr>
              <a:t>Особенности организации развивающей предметно-пространственной среды</a:t>
            </a:r>
          </a:p>
          <a:p>
            <a:pPr marL="342900" indent="-342900" algn="just">
              <a:lnSpc>
                <a:spcPct val="90000"/>
              </a:lnSpc>
              <a:spcAft>
                <a:spcPts val="1200"/>
              </a:spcAft>
              <a:buFont typeface="Wingdings" panose="05000000000000000000" pitchFamily="2" charset="2"/>
              <a:buChar char="ü"/>
            </a:pPr>
            <a:r>
              <a:rPr lang="ru-RU" sz="1500" b="1" dirty="0">
                <a:solidFill>
                  <a:srgbClr val="FF0000"/>
                </a:solidFill>
                <a:ea typeface="Times New Roman" panose="02020603050405020304" pitchFamily="18" charset="0"/>
                <a:cs typeface="Arial" panose="020B0604020202020204" pitchFamily="34" charset="0"/>
              </a:rPr>
              <a:t>Материально-техническое обеспечение, обеспеченность методическими материалами и средствами обучения и воспитания (включая примерный перечень художественной литературы, музыкальных произведений, анимационных произведений</a:t>
            </a:r>
            <a:r>
              <a:rPr lang="ru-RU" sz="1500" b="1" dirty="0">
                <a:ea typeface="Times New Roman" panose="02020603050405020304" pitchFamily="18" charset="0"/>
                <a:cs typeface="Arial" panose="020B0604020202020204" pitchFamily="34" charset="0"/>
              </a:rPr>
              <a:t>)</a:t>
            </a:r>
          </a:p>
          <a:p>
            <a:pPr marL="342900" indent="-342900" algn="just">
              <a:lnSpc>
                <a:spcPct val="90000"/>
              </a:lnSpc>
              <a:spcAft>
                <a:spcPts val="1200"/>
              </a:spcAft>
              <a:buFont typeface="Wingdings" panose="05000000000000000000" pitchFamily="2" charset="2"/>
              <a:buChar char="ü"/>
            </a:pPr>
            <a:r>
              <a:rPr lang="ru-RU" sz="1500" b="1" dirty="0">
                <a:ea typeface="Times New Roman" panose="02020603050405020304" pitchFamily="18" charset="0"/>
                <a:cs typeface="Arial" panose="020B0604020202020204" pitchFamily="34" charset="0"/>
              </a:rPr>
              <a:t>Кадровые условия реализации Федеральной программы</a:t>
            </a:r>
            <a:endParaRPr lang="ru-RU" sz="1500" dirty="0">
              <a:ea typeface="Times New Roman" panose="02020603050405020304" pitchFamily="18" charset="0"/>
              <a:cs typeface="Arial" panose="020B0604020202020204" pitchFamily="34" charset="0"/>
            </a:endParaRPr>
          </a:p>
          <a:p>
            <a:pPr marL="342900" indent="-342900" algn="just">
              <a:lnSpc>
                <a:spcPct val="90000"/>
              </a:lnSpc>
              <a:spcAft>
                <a:spcPts val="1200"/>
              </a:spcAft>
              <a:buFont typeface="Wingdings" panose="05000000000000000000" pitchFamily="2" charset="2"/>
              <a:buChar char="ü"/>
            </a:pPr>
            <a:r>
              <a:rPr lang="ru-RU" sz="1500" b="1" dirty="0">
                <a:ea typeface="Times New Roman" panose="02020603050405020304" pitchFamily="18" charset="0"/>
                <a:cs typeface="Arial" panose="020B0604020202020204" pitchFamily="34" charset="0"/>
              </a:rPr>
              <a:t>Примерный режим и распорядок дня в дошкольных группах</a:t>
            </a:r>
          </a:p>
          <a:p>
            <a:pPr marL="342900" indent="-342900" algn="just">
              <a:lnSpc>
                <a:spcPct val="90000"/>
              </a:lnSpc>
              <a:spcAft>
                <a:spcPts val="1200"/>
              </a:spcAft>
              <a:buFont typeface="Wingdings" panose="05000000000000000000" pitchFamily="2" charset="2"/>
              <a:buChar char="ü"/>
            </a:pPr>
            <a:r>
              <a:rPr lang="ru-RU" sz="1500" b="1" kern="100" dirty="0">
                <a:solidFill>
                  <a:srgbClr val="FF0000"/>
                </a:solidFill>
                <a:ea typeface="Times New Roman" panose="02020603050405020304" pitchFamily="18" charset="0"/>
                <a:cs typeface="Arial" panose="020B0604020202020204" pitchFamily="34" charset="0"/>
              </a:rPr>
              <a:t>Федеральный календарный план воспитательной работы </a:t>
            </a:r>
            <a:r>
              <a:rPr lang="ru-RU" sz="1500" b="1" i="1" kern="100" dirty="0">
                <a:solidFill>
                  <a:srgbClr val="FF0000"/>
                </a:solidFill>
                <a:ea typeface="Times New Roman" panose="02020603050405020304" pitchFamily="18" charset="0"/>
                <a:cs typeface="Arial" panose="020B0604020202020204" pitchFamily="34" charset="0"/>
              </a:rPr>
              <a:t>(включая примерный перечень основных государственных и народных праздников, памятных дат)</a:t>
            </a:r>
            <a:endParaRPr lang="ru-RU" sz="1500" i="1" dirty="0">
              <a:solidFill>
                <a:srgbClr val="FF0000"/>
              </a:solidFill>
              <a:ea typeface="Times New Roman" panose="02020603050405020304" pitchFamily="18" charset="0"/>
              <a:cs typeface="Arial" panose="020B0604020202020204" pitchFamily="34" charset="0"/>
            </a:endParaRPr>
          </a:p>
          <a:p>
            <a:pPr marL="342900" indent="-342900" algn="just">
              <a:lnSpc>
                <a:spcPct val="90000"/>
              </a:lnSpc>
              <a:spcAft>
                <a:spcPts val="1200"/>
              </a:spcAft>
              <a:buFont typeface="Wingdings" panose="05000000000000000000" pitchFamily="2" charset="2"/>
              <a:buChar char="ü"/>
              <a:tabLst>
                <a:tab pos="630238" algn="r"/>
              </a:tabLst>
            </a:pPr>
            <a:endParaRPr lang="ru-RU" sz="1600" b="1" dirty="0">
              <a:ea typeface="Verdana" panose="020B0604030504040204" pitchFamily="34" charset="0"/>
            </a:endParaRPr>
          </a:p>
        </p:txBody>
      </p:sp>
    </p:spTree>
    <p:extLst>
      <p:ext uri="{BB962C8B-B14F-4D97-AF65-F5344CB8AC3E}">
        <p14:creationId xmlns:p14="http://schemas.microsoft.com/office/powerpoint/2010/main" val="74729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3">
            <a:extLst>
              <a:ext uri="{FF2B5EF4-FFF2-40B4-BE49-F238E27FC236}">
                <a16:creationId xmlns:a16="http://schemas.microsoft.com/office/drawing/2014/main" id="{B45E0C25-EDD2-4384-80AA-E753119DDF4C}"/>
              </a:ext>
            </a:extLst>
          </p:cNvPr>
          <p:cNvSpPr txBox="1">
            <a:spLocks/>
          </p:cNvSpPr>
          <p:nvPr/>
        </p:nvSpPr>
        <p:spPr bwMode="auto">
          <a:xfrm>
            <a:off x="1981200" y="84322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2900" b="1" dirty="0">
                <a:effectLst>
                  <a:outerShdw blurRad="38100" dist="38100" dir="2700000" algn="tl">
                    <a:srgbClr val="000000">
                      <a:alpha val="43137"/>
                    </a:srgbClr>
                  </a:outerShdw>
                </a:effectLst>
              </a:rPr>
              <a:t>Педагогическая диагностика достижения планируемых результатов ФОП</a:t>
            </a:r>
          </a:p>
        </p:txBody>
      </p:sp>
      <p:sp>
        <p:nvSpPr>
          <p:cNvPr id="28675" name="Місце для вмісту 2">
            <a:extLst>
              <a:ext uri="{FF2B5EF4-FFF2-40B4-BE49-F238E27FC236}">
                <a16:creationId xmlns:a16="http://schemas.microsoft.com/office/drawing/2014/main" id="{DEDA781F-3FE4-4564-8654-2A38D5FFEA69}"/>
              </a:ext>
            </a:extLst>
          </p:cNvPr>
          <p:cNvSpPr txBox="1">
            <a:spLocks/>
          </p:cNvSpPr>
          <p:nvPr/>
        </p:nvSpPr>
        <p:spPr bwMode="auto">
          <a:xfrm>
            <a:off x="1660954" y="1792837"/>
            <a:ext cx="9403286" cy="474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spcAft>
                <a:spcPts val="1200"/>
              </a:spcAft>
              <a:tabLst>
                <a:tab pos="630238" algn="r"/>
              </a:tabLst>
            </a:pPr>
            <a:r>
              <a:rPr lang="ru-RU" sz="2000" b="1" dirty="0">
                <a:solidFill>
                  <a:srgbClr val="000000"/>
                </a:solidFill>
                <a:ea typeface="Courier New" panose="02070309020205020404" pitchFamily="49" charset="0"/>
              </a:rPr>
              <a:t>Педагогическая диагностика достижений планируемых результатов направлена на изучение деятельностных умений ребёнка, его интересов, предпочтений, склонностей, личностных особенностей, способов взаимодействия со взрослыми и сверстниками. Она позволяет выявлять особенности и динамику развития ребёнка, составлять на основе полученных данных индивидуальные образовательные маршруты освоения образовательной программы, своевременно вносить изменения в планирование, содержание и организацию образовательной деятельности</a:t>
            </a:r>
          </a:p>
          <a:p>
            <a:pPr algn="just">
              <a:spcAft>
                <a:spcPts val="1200"/>
              </a:spcAft>
              <a:tabLst>
                <a:tab pos="630238" algn="r"/>
              </a:tabLst>
            </a:pPr>
            <a:endParaRPr lang="ru-RU" sz="2000" b="1" dirty="0">
              <a:ea typeface="Verdana" panose="020B0604030504040204" pitchFamily="34" charset="0"/>
            </a:endParaRPr>
          </a:p>
          <a:p>
            <a:pPr algn="just">
              <a:spcAft>
                <a:spcPts val="1200"/>
              </a:spcAft>
              <a:tabLst>
                <a:tab pos="630238" algn="r"/>
              </a:tabLst>
            </a:pPr>
            <a:r>
              <a:rPr lang="ru-RU" sz="2000" b="1" dirty="0">
                <a:solidFill>
                  <a:srgbClr val="000000"/>
                </a:solidFill>
                <a:ea typeface="Courier New" panose="02070309020205020404" pitchFamily="49" charset="0"/>
              </a:rPr>
              <a:t>Педагогическая диагностика направлена на оценку индивидуального развития детей дошкольного возраста, на основе которой определяется эффективность педагогических действий и осуществляется их дальнейшее планирование</a:t>
            </a:r>
            <a:endParaRPr lang="ru-RU" sz="2000" b="1" dirty="0"/>
          </a:p>
          <a:p>
            <a:pPr algn="just">
              <a:spcAft>
                <a:spcPts val="1200"/>
              </a:spcAft>
              <a:tabLst>
                <a:tab pos="630238" algn="r"/>
              </a:tabLst>
            </a:pPr>
            <a:endParaRPr lang="ru-RU" sz="2000" b="1" dirty="0">
              <a:ea typeface="Verdana" panose="020B0604030504040204" pitchFamily="34" charset="0"/>
            </a:endParaRPr>
          </a:p>
        </p:txBody>
      </p:sp>
    </p:spTree>
    <p:extLst>
      <p:ext uri="{BB962C8B-B14F-4D97-AF65-F5344CB8AC3E}">
        <p14:creationId xmlns:p14="http://schemas.microsoft.com/office/powerpoint/2010/main" val="273343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3">
            <a:extLst>
              <a:ext uri="{FF2B5EF4-FFF2-40B4-BE49-F238E27FC236}">
                <a16:creationId xmlns:a16="http://schemas.microsoft.com/office/drawing/2014/main" id="{B45E0C25-EDD2-4384-80AA-E753119DDF4C}"/>
              </a:ext>
            </a:extLst>
          </p:cNvPr>
          <p:cNvSpPr txBox="1">
            <a:spLocks/>
          </p:cNvSpPr>
          <p:nvPr/>
        </p:nvSpPr>
        <p:spPr bwMode="auto">
          <a:xfrm>
            <a:off x="1981200" y="84322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altLang="ru-RU" sz="2900" b="1" dirty="0">
                <a:effectLst>
                  <a:outerShdw blurRad="38100" dist="38100" dir="2700000" algn="tl">
                    <a:srgbClr val="000000">
                      <a:alpha val="43137"/>
                    </a:srgbClr>
                  </a:outerShdw>
                </a:effectLst>
              </a:rPr>
              <a:t>Педагогическая диагностика достижения планируемых результатов ФОП</a:t>
            </a:r>
          </a:p>
        </p:txBody>
      </p:sp>
      <p:sp>
        <p:nvSpPr>
          <p:cNvPr id="28675" name="Місце для вмісту 2">
            <a:extLst>
              <a:ext uri="{FF2B5EF4-FFF2-40B4-BE49-F238E27FC236}">
                <a16:creationId xmlns:a16="http://schemas.microsoft.com/office/drawing/2014/main" id="{DEDA781F-3FE4-4564-8654-2A38D5FFEA69}"/>
              </a:ext>
            </a:extLst>
          </p:cNvPr>
          <p:cNvSpPr txBox="1">
            <a:spLocks/>
          </p:cNvSpPr>
          <p:nvPr/>
        </p:nvSpPr>
        <p:spPr bwMode="auto">
          <a:xfrm>
            <a:off x="1097280" y="1975717"/>
            <a:ext cx="8983122"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12700" lvl="1" algn="just">
              <a:spcAft>
                <a:spcPts val="1200"/>
              </a:spcAft>
              <a:buClr>
                <a:srgbClr val="000000"/>
              </a:buClr>
              <a:buSzPts val="1400"/>
              <a:tabLst>
                <a:tab pos="854075" algn="l"/>
              </a:tabLst>
            </a:pPr>
            <a:r>
              <a:rPr lang="ru-RU" sz="2000" b="1" dirty="0">
                <a:ea typeface="Times New Roman" panose="02020603050405020304" pitchFamily="18" charset="0"/>
                <a:cs typeface="Times New Roman" panose="02020603050405020304" pitchFamily="18" charset="0"/>
              </a:rPr>
              <a:t>Результаты педагогической диагностики (мониторинга) могут использоваться исключительно для решения следующих образовательных задач:</a:t>
            </a:r>
          </a:p>
          <a:p>
            <a:pPr marR="12700" algn="just">
              <a:spcAft>
                <a:spcPts val="1200"/>
              </a:spcAft>
              <a:buClr>
                <a:srgbClr val="000000"/>
              </a:buClr>
              <a:buSzPts val="1400"/>
              <a:tabLst>
                <a:tab pos="655955" algn="l"/>
              </a:tabLst>
            </a:pPr>
            <a:r>
              <a:rPr lang="ru-RU" sz="2000" b="1" dirty="0">
                <a:ea typeface="Times New Roman" panose="02020603050405020304" pitchFamily="18" charset="0"/>
                <a:cs typeface="Times New Roman" panose="02020603050405020304" pitchFamily="18" charset="0"/>
              </a:rPr>
              <a:t>1) индивидуализации образования (в том числе поддержки ребёнка, построения его образовательной траектории или профессиональной коррекции особенностей его развития)</a:t>
            </a:r>
          </a:p>
          <a:p>
            <a:pPr algn="just">
              <a:spcAft>
                <a:spcPts val="1200"/>
              </a:spcAft>
            </a:pPr>
            <a:r>
              <a:rPr lang="ru-RU" sz="2000" b="1" dirty="0">
                <a:solidFill>
                  <a:srgbClr val="000000"/>
                </a:solidFill>
                <a:ea typeface="Courier New" panose="02070309020205020404" pitchFamily="49" charset="0"/>
              </a:rPr>
              <a:t>2) оптимизации работы с группой детей</a:t>
            </a:r>
            <a:endParaRPr lang="ru-RU" sz="2000" b="1" dirty="0">
              <a:ea typeface="Verdana" panose="020B0604030504040204" pitchFamily="34" charset="0"/>
            </a:endParaRPr>
          </a:p>
          <a:p>
            <a:pPr algn="just">
              <a:spcAft>
                <a:spcPts val="1200"/>
              </a:spcAft>
              <a:tabLst>
                <a:tab pos="630238" algn="r"/>
              </a:tabLst>
            </a:pPr>
            <a:endParaRPr lang="ru-RU" sz="2000" b="1" dirty="0">
              <a:ea typeface="Verdana" panose="020B0604030504040204" pitchFamily="34" charset="0"/>
            </a:endParaRPr>
          </a:p>
          <a:p>
            <a:pPr algn="just"/>
            <a:r>
              <a:rPr lang="ru-RU" sz="2000" b="1" dirty="0">
                <a:solidFill>
                  <a:srgbClr val="000000"/>
                </a:solidFill>
                <a:ea typeface="Courier New" panose="02070309020205020404" pitchFamily="49" charset="0"/>
              </a:rPr>
              <a:t>Периодичность проведения педагогической диагностики определяется ДОО</a:t>
            </a:r>
          </a:p>
          <a:p>
            <a:pPr algn="just"/>
            <a:r>
              <a:rPr lang="ru-RU" sz="2000" b="1" dirty="0">
                <a:solidFill>
                  <a:srgbClr val="000000"/>
                </a:solidFill>
              </a:rPr>
              <a:t>Оптимальным является проведение на начальном этапе освоения ООП (стартовая диагностика) и на завершающем этапе освоения программы возрастной группой (финальная диагностика)</a:t>
            </a:r>
            <a:endParaRPr lang="ru-RU" sz="2000" b="1" dirty="0"/>
          </a:p>
          <a:p>
            <a:pPr algn="just">
              <a:spcAft>
                <a:spcPts val="1200"/>
              </a:spcAft>
              <a:tabLst>
                <a:tab pos="630238" algn="r"/>
              </a:tabLst>
            </a:pPr>
            <a:endParaRPr lang="ru-RU" sz="2000" b="1" dirty="0">
              <a:ea typeface="Verdana" panose="020B0604030504040204" pitchFamily="34" charset="0"/>
            </a:endParaRPr>
          </a:p>
        </p:txBody>
      </p:sp>
    </p:spTree>
    <p:extLst>
      <p:ext uri="{BB962C8B-B14F-4D97-AF65-F5344CB8AC3E}">
        <p14:creationId xmlns:p14="http://schemas.microsoft.com/office/powerpoint/2010/main" val="407984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3">
            <a:extLst>
              <a:ext uri="{FF2B5EF4-FFF2-40B4-BE49-F238E27FC236}">
                <a16:creationId xmlns:a16="http://schemas.microsoft.com/office/drawing/2014/main" id="{53425B30-79E4-4314-B46E-937D9A9A5B2A}"/>
              </a:ext>
            </a:extLst>
          </p:cNvPr>
          <p:cNvSpPr txBox="1">
            <a:spLocks/>
          </p:cNvSpPr>
          <p:nvPr/>
        </p:nvSpPr>
        <p:spPr bwMode="auto">
          <a:xfrm>
            <a:off x="1909762" y="701675"/>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Методы педагогической диагностики</a:t>
            </a:r>
          </a:p>
        </p:txBody>
      </p:sp>
      <p:sp>
        <p:nvSpPr>
          <p:cNvPr id="35843" name="Місце для вмісту 2">
            <a:extLst>
              <a:ext uri="{FF2B5EF4-FFF2-40B4-BE49-F238E27FC236}">
                <a16:creationId xmlns:a16="http://schemas.microsoft.com/office/drawing/2014/main" id="{B66741F6-3A15-4F40-B853-53A34C57C1EE}"/>
              </a:ext>
            </a:extLst>
          </p:cNvPr>
          <p:cNvSpPr txBox="1">
            <a:spLocks/>
          </p:cNvSpPr>
          <p:nvPr/>
        </p:nvSpPr>
        <p:spPr bwMode="auto">
          <a:xfrm>
            <a:off x="1909762" y="2019870"/>
            <a:ext cx="7748304"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20000"/>
              </a:spcBef>
              <a:buFont typeface="Arial" panose="020B0604020202020204" pitchFamily="34" charset="0"/>
              <a:buNone/>
            </a:pPr>
            <a:r>
              <a:rPr lang="ru-RU" altLang="ru-RU" sz="2000" b="1" dirty="0">
                <a:solidFill>
                  <a:srgbClr val="1C1C1C"/>
                </a:solidFill>
              </a:rPr>
              <a:t>Основа – </a:t>
            </a:r>
            <a:r>
              <a:rPr lang="ru-RU" altLang="ru-RU" sz="2000" b="1" dirty="0" err="1">
                <a:solidFill>
                  <a:srgbClr val="1C1C1C"/>
                </a:solidFill>
              </a:rPr>
              <a:t>малоформализованные</a:t>
            </a:r>
            <a:r>
              <a:rPr lang="ru-RU" altLang="ru-RU" sz="2000" b="1" dirty="0">
                <a:solidFill>
                  <a:srgbClr val="1C1C1C"/>
                </a:solidFill>
              </a:rPr>
              <a:t> методы:</a:t>
            </a:r>
          </a:p>
          <a:p>
            <a:pPr algn="just" eaLnBrk="1" hangingPunct="1">
              <a:spcBef>
                <a:spcPct val="20000"/>
              </a:spcBef>
              <a:buFont typeface="Arial" panose="020B0604020202020204" pitchFamily="34" charset="0"/>
              <a:buNone/>
            </a:pPr>
            <a:endParaRPr lang="ru-RU" altLang="ru-RU" sz="2000" b="1" dirty="0">
              <a:solidFill>
                <a:srgbClr val="1C1C1C"/>
              </a:solidFill>
            </a:endParaRPr>
          </a:p>
          <a:p>
            <a:pPr marL="342900" indent="-342900" algn="just" eaLnBrk="1" hangingPunct="1">
              <a:spcBef>
                <a:spcPct val="20000"/>
              </a:spcBef>
              <a:buFont typeface="Wingdings" panose="05000000000000000000" pitchFamily="2" charset="2"/>
              <a:buChar char="ü"/>
            </a:pPr>
            <a:r>
              <a:rPr lang="ru-RU" altLang="ru-RU" sz="2000" b="1" dirty="0">
                <a:solidFill>
                  <a:srgbClr val="1C1C1C"/>
                </a:solidFill>
              </a:rPr>
              <a:t>Педагогическое наблюдение за детской деятельностью (в том числе в специально созданных диагностических ситуациях)</a:t>
            </a:r>
          </a:p>
          <a:p>
            <a:pPr marL="342900" indent="-342900" algn="just" eaLnBrk="1" hangingPunct="1">
              <a:spcBef>
                <a:spcPct val="20000"/>
              </a:spcBef>
              <a:buFont typeface="Wingdings" panose="05000000000000000000" pitchFamily="2" charset="2"/>
              <a:buChar char="ü"/>
            </a:pPr>
            <a:r>
              <a:rPr lang="ru-RU" altLang="ru-RU" sz="2000" b="1" dirty="0">
                <a:solidFill>
                  <a:srgbClr val="1C1C1C"/>
                </a:solidFill>
              </a:rPr>
              <a:t>Беседы с детьми</a:t>
            </a:r>
          </a:p>
          <a:p>
            <a:pPr marL="342900" indent="-342900" algn="just" eaLnBrk="1" hangingPunct="1">
              <a:spcBef>
                <a:spcPct val="20000"/>
              </a:spcBef>
              <a:buFont typeface="Wingdings" panose="05000000000000000000" pitchFamily="2" charset="2"/>
              <a:buChar char="ü"/>
            </a:pPr>
            <a:r>
              <a:rPr lang="ru-RU" altLang="ru-RU" sz="2000" b="1" dirty="0">
                <a:solidFill>
                  <a:srgbClr val="1C1C1C"/>
                </a:solidFill>
              </a:rPr>
              <a:t>Анализ продуктов детской деятельности </a:t>
            </a:r>
          </a:p>
          <a:p>
            <a:pPr marL="342900" indent="-342900" algn="just" eaLnBrk="1" hangingPunct="1">
              <a:spcBef>
                <a:spcPct val="20000"/>
              </a:spcBef>
              <a:buFont typeface="Wingdings" panose="05000000000000000000" pitchFamily="2" charset="2"/>
              <a:buChar char="ü"/>
            </a:pPr>
            <a:r>
              <a:rPr lang="ru-RU" altLang="ru-RU" sz="2000" b="1" dirty="0">
                <a:solidFill>
                  <a:srgbClr val="1C1C1C"/>
                </a:solidFill>
              </a:rPr>
              <a:t>Специальные методики диагностики физического, коммуникативного, познавательного, речевого, художественно-эстетического развития</a:t>
            </a:r>
          </a:p>
        </p:txBody>
      </p:sp>
    </p:spTree>
    <p:extLst>
      <p:ext uri="{BB962C8B-B14F-4D97-AF65-F5344CB8AC3E}">
        <p14:creationId xmlns:p14="http://schemas.microsoft.com/office/powerpoint/2010/main" val="389269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3">
            <a:extLst>
              <a:ext uri="{FF2B5EF4-FFF2-40B4-BE49-F238E27FC236}">
                <a16:creationId xmlns:a16="http://schemas.microsoft.com/office/drawing/2014/main" id="{288F1911-584E-4BF4-8118-2974F001DD8D}"/>
              </a:ext>
            </a:extLst>
          </p:cNvPr>
          <p:cNvSpPr txBox="1">
            <a:spLocks/>
          </p:cNvSpPr>
          <p:nvPr/>
        </p:nvSpPr>
        <p:spPr bwMode="auto">
          <a:xfrm>
            <a:off x="1981200" y="747689"/>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План действий («Дорожная карта»)</a:t>
            </a:r>
          </a:p>
        </p:txBody>
      </p:sp>
      <p:sp>
        <p:nvSpPr>
          <p:cNvPr id="22531" name="Місце для вмісту 2">
            <a:extLst>
              <a:ext uri="{FF2B5EF4-FFF2-40B4-BE49-F238E27FC236}">
                <a16:creationId xmlns:a16="http://schemas.microsoft.com/office/drawing/2014/main" id="{CDA49145-DF26-4216-B470-2F8E17CA9E45}"/>
              </a:ext>
            </a:extLst>
          </p:cNvPr>
          <p:cNvSpPr txBox="1">
            <a:spLocks/>
          </p:cNvSpPr>
          <p:nvPr/>
        </p:nvSpPr>
        <p:spPr bwMode="auto">
          <a:xfrm>
            <a:off x="673331" y="1410458"/>
            <a:ext cx="10590414" cy="188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indent="-342900" algn="just" eaLnBrk="1" hangingPunct="1">
              <a:buFont typeface="+mj-lt"/>
              <a:buAutoNum type="arabicPeriod"/>
            </a:pPr>
            <a:r>
              <a:rPr lang="ru-RU" altLang="ru-RU" sz="2000" b="1" dirty="0">
                <a:solidFill>
                  <a:srgbClr val="FF0000"/>
                </a:solidFill>
              </a:rPr>
              <a:t>Информационно-аналитический этап:</a:t>
            </a:r>
          </a:p>
          <a:p>
            <a:pPr marL="342900" indent="-342900" algn="just" eaLnBrk="1" hangingPunct="1">
              <a:buFont typeface="Wingdings" panose="05000000000000000000" pitchFamily="2" charset="2"/>
              <a:buChar char="ü"/>
            </a:pPr>
            <a:r>
              <a:rPr lang="ru-RU" altLang="ru-RU" sz="2000" b="1" dirty="0">
                <a:solidFill>
                  <a:srgbClr val="1C1C1C"/>
                </a:solidFill>
              </a:rPr>
              <a:t>Изучение содержания ФОП: читаем построчно, выделяем смысловые блоки, рассматриваем преемственность задач (по возрастным группам) и их интеграцию (по образовательным областям) </a:t>
            </a:r>
          </a:p>
          <a:p>
            <a:pPr marL="342900" indent="-342900" algn="just" eaLnBrk="1" hangingPunct="1">
              <a:buFont typeface="Wingdings" panose="05000000000000000000" pitchFamily="2" charset="2"/>
              <a:buChar char="ü"/>
            </a:pPr>
            <a:r>
              <a:rPr lang="ru-RU" altLang="ru-RU" sz="2000" b="1" dirty="0">
                <a:solidFill>
                  <a:srgbClr val="1C1C1C"/>
                </a:solidFill>
              </a:rPr>
              <a:t>Сравниваем свою ООП и ФОП, создаем план корректировки ООП или разработки новой</a:t>
            </a:r>
          </a:p>
        </p:txBody>
      </p:sp>
      <p:sp>
        <p:nvSpPr>
          <p:cNvPr id="5" name="TextBox 4">
            <a:extLst>
              <a:ext uri="{FF2B5EF4-FFF2-40B4-BE49-F238E27FC236}">
                <a16:creationId xmlns:a16="http://schemas.microsoft.com/office/drawing/2014/main" id="{061A2B0C-8F94-43D2-94A2-CAC90387893B}"/>
              </a:ext>
            </a:extLst>
          </p:cNvPr>
          <p:cNvSpPr txBox="1"/>
          <p:nvPr/>
        </p:nvSpPr>
        <p:spPr>
          <a:xfrm>
            <a:off x="748145" y="3142114"/>
            <a:ext cx="10341033" cy="1200329"/>
          </a:xfrm>
          <a:prstGeom prst="rect">
            <a:avLst/>
          </a:prstGeom>
          <a:noFill/>
        </p:spPr>
        <p:txBody>
          <a:bodyPr wrap="square">
            <a:spAutoFit/>
          </a:bodyPr>
          <a:lstStyle/>
          <a:p>
            <a:pPr algn="just"/>
            <a:r>
              <a:rPr lang="ru-RU" altLang="ru-RU" b="1" dirty="0">
                <a:solidFill>
                  <a:srgbClr val="FF0000"/>
                </a:solidFill>
              </a:rPr>
              <a:t>2. </a:t>
            </a:r>
            <a:r>
              <a:rPr lang="ru-RU" b="1" dirty="0">
                <a:solidFill>
                  <a:srgbClr val="FF0000"/>
                </a:solidFill>
              </a:rPr>
              <a:t>Этап разработки новой структуры ООП </a:t>
            </a:r>
          </a:p>
          <a:p>
            <a:pPr marL="342900" indent="-342900" algn="just">
              <a:buFont typeface="Wingdings" panose="05000000000000000000" pitchFamily="2" charset="2"/>
              <a:buChar char="ü"/>
            </a:pPr>
            <a:r>
              <a:rPr lang="ru-RU" b="1" dirty="0"/>
              <a:t>Включение «коллективного разума», создание рабочих методических объединений</a:t>
            </a:r>
          </a:p>
          <a:p>
            <a:pPr marL="342900" indent="-342900" algn="just">
              <a:buFont typeface="Wingdings" panose="05000000000000000000" pitchFamily="2" charset="2"/>
              <a:buChar char="ü"/>
            </a:pPr>
            <a:r>
              <a:rPr lang="ru-RU" b="1" dirty="0"/>
              <a:t>Выбор эффективных методик и технологий</a:t>
            </a:r>
          </a:p>
        </p:txBody>
      </p:sp>
      <p:sp>
        <p:nvSpPr>
          <p:cNvPr id="6" name="TextBox 5">
            <a:extLst>
              <a:ext uri="{FF2B5EF4-FFF2-40B4-BE49-F238E27FC236}">
                <a16:creationId xmlns:a16="http://schemas.microsoft.com/office/drawing/2014/main" id="{527CC028-3058-423F-8114-42CC53EEA894}"/>
              </a:ext>
            </a:extLst>
          </p:cNvPr>
          <p:cNvSpPr txBox="1"/>
          <p:nvPr/>
        </p:nvSpPr>
        <p:spPr>
          <a:xfrm>
            <a:off x="831274" y="4384956"/>
            <a:ext cx="10257904" cy="646331"/>
          </a:xfrm>
          <a:prstGeom prst="rect">
            <a:avLst/>
          </a:prstGeom>
          <a:noFill/>
        </p:spPr>
        <p:txBody>
          <a:bodyPr wrap="square">
            <a:spAutoFit/>
          </a:bodyPr>
          <a:lstStyle/>
          <a:p>
            <a:pPr algn="just"/>
            <a:r>
              <a:rPr lang="ru-RU" b="1" dirty="0">
                <a:solidFill>
                  <a:srgbClr val="FF0000"/>
                </a:solidFill>
              </a:rPr>
              <a:t>3. «Защита» или «Общественная приемка», «Общественная экспертиза» проекта ООП</a:t>
            </a:r>
          </a:p>
        </p:txBody>
      </p:sp>
      <p:sp>
        <p:nvSpPr>
          <p:cNvPr id="7" name="TextBox 6">
            <a:extLst>
              <a:ext uri="{FF2B5EF4-FFF2-40B4-BE49-F238E27FC236}">
                <a16:creationId xmlns:a16="http://schemas.microsoft.com/office/drawing/2014/main" id="{074F05CD-74A1-40B2-A19E-A7C1DECDF925}"/>
              </a:ext>
            </a:extLst>
          </p:cNvPr>
          <p:cNvSpPr txBox="1"/>
          <p:nvPr/>
        </p:nvSpPr>
        <p:spPr>
          <a:xfrm>
            <a:off x="748146" y="5073800"/>
            <a:ext cx="10341032" cy="369332"/>
          </a:xfrm>
          <a:prstGeom prst="rect">
            <a:avLst/>
          </a:prstGeom>
          <a:noFill/>
        </p:spPr>
        <p:txBody>
          <a:bodyPr wrap="square">
            <a:spAutoFit/>
          </a:bodyPr>
          <a:lstStyle/>
          <a:p>
            <a:pPr algn="just"/>
            <a:r>
              <a:rPr lang="ru-RU" b="1" dirty="0">
                <a:solidFill>
                  <a:srgbClr val="FF0000"/>
                </a:solidFill>
              </a:rPr>
              <a:t>4. Утверждение новой (скорректированной) ООП в ДОО (до 31 августа 2023 года)</a:t>
            </a:r>
          </a:p>
        </p:txBody>
      </p:sp>
      <p:sp>
        <p:nvSpPr>
          <p:cNvPr id="8" name="TextBox 7">
            <a:extLst>
              <a:ext uri="{FF2B5EF4-FFF2-40B4-BE49-F238E27FC236}">
                <a16:creationId xmlns:a16="http://schemas.microsoft.com/office/drawing/2014/main" id="{21793A5F-50B7-4A17-8665-6999FD663D30}"/>
              </a:ext>
            </a:extLst>
          </p:cNvPr>
          <p:cNvSpPr txBox="1"/>
          <p:nvPr/>
        </p:nvSpPr>
        <p:spPr>
          <a:xfrm>
            <a:off x="831274" y="5762644"/>
            <a:ext cx="10108275" cy="369332"/>
          </a:xfrm>
          <a:prstGeom prst="rect">
            <a:avLst/>
          </a:prstGeom>
          <a:noFill/>
        </p:spPr>
        <p:txBody>
          <a:bodyPr wrap="square">
            <a:spAutoFit/>
          </a:bodyPr>
          <a:lstStyle/>
          <a:p>
            <a:pPr algn="just"/>
            <a:r>
              <a:rPr lang="ru-RU" b="1" dirty="0">
                <a:solidFill>
                  <a:srgbClr val="FF0000"/>
                </a:solidFill>
              </a:rPr>
              <a:t>5. Закупка методических и дидактических материалов</a:t>
            </a:r>
          </a:p>
        </p:txBody>
      </p:sp>
    </p:spTree>
    <p:extLst>
      <p:ext uri="{BB962C8B-B14F-4D97-AF65-F5344CB8AC3E}">
        <p14:creationId xmlns:p14="http://schemas.microsoft.com/office/powerpoint/2010/main" val="1911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64029" y="1213054"/>
            <a:ext cx="10440786" cy="5146184"/>
          </a:xfrm>
          <a:prstGeom prst="rect">
            <a:avLst/>
          </a:prstGeom>
        </p:spPr>
      </p:pic>
    </p:spTree>
    <p:extLst>
      <p:ext uri="{BB962C8B-B14F-4D97-AF65-F5344CB8AC3E}">
        <p14:creationId xmlns:p14="http://schemas.microsoft.com/office/powerpoint/2010/main" val="420628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798485572"/>
              </p:ext>
            </p:extLst>
          </p:nvPr>
        </p:nvGraphicFramePr>
        <p:xfrm>
          <a:off x="581891" y="786168"/>
          <a:ext cx="114881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523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93445" y="545523"/>
            <a:ext cx="5300031" cy="5964520"/>
          </a:xfrm>
          <a:prstGeom prst="rect">
            <a:avLst/>
          </a:prstGeom>
        </p:spPr>
      </p:pic>
      <p:pic>
        <p:nvPicPr>
          <p:cNvPr id="3" name="Рисунок 2"/>
          <p:cNvPicPr>
            <a:picLocks noChangeAspect="1"/>
          </p:cNvPicPr>
          <p:nvPr/>
        </p:nvPicPr>
        <p:blipFill>
          <a:blip r:embed="rId4"/>
          <a:stretch>
            <a:fillRect/>
          </a:stretch>
        </p:blipFill>
        <p:spPr>
          <a:xfrm>
            <a:off x="6276109" y="987464"/>
            <a:ext cx="5411586" cy="5681922"/>
          </a:xfrm>
          <a:prstGeom prst="rect">
            <a:avLst/>
          </a:prstGeom>
        </p:spPr>
      </p:pic>
    </p:spTree>
    <p:extLst>
      <p:ext uri="{BB962C8B-B14F-4D97-AF65-F5344CB8AC3E}">
        <p14:creationId xmlns:p14="http://schemas.microsoft.com/office/powerpoint/2010/main" val="228876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3">
            <a:extLst>
              <a:ext uri="{FF2B5EF4-FFF2-40B4-BE49-F238E27FC236}">
                <a16:creationId xmlns:a16="http://schemas.microsoft.com/office/drawing/2014/main" id="{21000C4A-2F28-415F-AB34-F43A793BE012}"/>
              </a:ext>
            </a:extLst>
          </p:cNvPr>
          <p:cNvSpPr txBox="1">
            <a:spLocks/>
          </p:cNvSpPr>
          <p:nvPr/>
        </p:nvSpPr>
        <p:spPr bwMode="auto">
          <a:xfrm>
            <a:off x="1981200" y="949018"/>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500" b="1" dirty="0">
                <a:effectLst>
                  <a:outerShdw blurRad="38100" dist="38100" dir="2700000" algn="tl">
                    <a:srgbClr val="000000">
                      <a:alpha val="43137"/>
                    </a:srgbClr>
                  </a:outerShdw>
                </a:effectLst>
              </a:rPr>
              <a:t>Создание единого образовательного пространства в Российской Федерации</a:t>
            </a:r>
          </a:p>
        </p:txBody>
      </p:sp>
      <p:pic>
        <p:nvPicPr>
          <p:cNvPr id="4" name="Рисунок 3">
            <a:extLst>
              <a:ext uri="{FF2B5EF4-FFF2-40B4-BE49-F238E27FC236}">
                <a16:creationId xmlns:a16="http://schemas.microsoft.com/office/drawing/2014/main" id="{79D0336D-4003-48AC-A0DF-B1BE3C040E87}"/>
              </a:ext>
            </a:extLst>
          </p:cNvPr>
          <p:cNvPicPr>
            <a:picLocks noChangeAspect="1"/>
          </p:cNvPicPr>
          <p:nvPr/>
        </p:nvPicPr>
        <p:blipFill>
          <a:blip r:embed="rId2"/>
          <a:stretch>
            <a:fillRect/>
          </a:stretch>
        </p:blipFill>
        <p:spPr>
          <a:xfrm>
            <a:off x="1762569" y="1784246"/>
            <a:ext cx="8002943" cy="4647661"/>
          </a:xfrm>
          <a:prstGeom prst="rect">
            <a:avLst/>
          </a:prstGeom>
        </p:spPr>
      </p:pic>
    </p:spTree>
    <p:extLst>
      <p:ext uri="{BB962C8B-B14F-4D97-AF65-F5344CB8AC3E}">
        <p14:creationId xmlns:p14="http://schemas.microsoft.com/office/powerpoint/2010/main" val="81605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22465" y="1113904"/>
            <a:ext cx="10582102" cy="52619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i="1" dirty="0">
                <a:solidFill>
                  <a:srgbClr val="FF0000"/>
                </a:solidFill>
              </a:rPr>
              <a:t>Развивающая предметно-пространственная среда </a:t>
            </a:r>
            <a:r>
              <a:rPr lang="ru-RU" sz="2400" dirty="0">
                <a:solidFill>
                  <a:srgbClr val="FF0000"/>
                </a:solidFill>
              </a:rPr>
              <a:t>(РППС) </a:t>
            </a:r>
            <a:r>
              <a:rPr lang="ru-RU" sz="2400" dirty="0"/>
              <a:t>— </a:t>
            </a:r>
            <a:r>
              <a:rPr lang="ru-RU" sz="2400" dirty="0" smtClean="0"/>
              <a:t>часть</a:t>
            </a:r>
            <a:endParaRPr lang="ru-RU" sz="2400" dirty="0"/>
          </a:p>
          <a:p>
            <a:pPr algn="just"/>
            <a:r>
              <a:rPr lang="ru-RU" sz="2400" dirty="0" smtClean="0"/>
              <a:t>образовательной </a:t>
            </a:r>
            <a:r>
              <a:rPr lang="ru-RU" sz="2400" dirty="0"/>
              <a:t>среды, представленная специально организованным пространством (помещениями, участком и т.п.), материалами, оборудованием и инвентарем для развития детей в соответствии с особенностями каждого возрастного этапа, охраны и укрепления их здоровья, учета особенностей и коррекции недостатков их развития, приобретение обновляемых образовательных ресурсов, в том числе расходных материалов, подписки на актуализацию электронных ресурсов, подписки на техническое сопровождение деятельности средств обучения и воспитания, спортивного, оздоровительного оборудования, инвентаря, оплату услуг связи, в том числе расходов, связанных с подключением к информационно-телекоммуникационной сети Интернет (пункт 3.3. ФГОС ДО). </a:t>
            </a:r>
          </a:p>
        </p:txBody>
      </p:sp>
    </p:spTree>
    <p:extLst>
      <p:ext uri="{BB962C8B-B14F-4D97-AF65-F5344CB8AC3E}">
        <p14:creationId xmlns:p14="http://schemas.microsoft.com/office/powerpoint/2010/main" val="294004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4073" y="373465"/>
            <a:ext cx="5503026" cy="6421589"/>
          </a:xfrm>
          <a:prstGeom prst="rect">
            <a:avLst/>
          </a:prstGeom>
        </p:spPr>
      </p:pic>
      <p:pic>
        <p:nvPicPr>
          <p:cNvPr id="3" name="Рисунок 2"/>
          <p:cNvPicPr>
            <a:picLocks noChangeAspect="1"/>
          </p:cNvPicPr>
          <p:nvPr/>
        </p:nvPicPr>
        <p:blipFill>
          <a:blip r:embed="rId3"/>
          <a:stretch>
            <a:fillRect/>
          </a:stretch>
        </p:blipFill>
        <p:spPr>
          <a:xfrm>
            <a:off x="5877099" y="657138"/>
            <a:ext cx="6057900" cy="5884978"/>
          </a:xfrm>
          <a:prstGeom prst="rect">
            <a:avLst/>
          </a:prstGeom>
        </p:spPr>
      </p:pic>
    </p:spTree>
    <p:extLst>
      <p:ext uri="{BB962C8B-B14F-4D97-AF65-F5344CB8AC3E}">
        <p14:creationId xmlns:p14="http://schemas.microsoft.com/office/powerpoint/2010/main" val="17578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906088" y="590204"/>
            <a:ext cx="10158152" cy="19285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a:t>В ходе создания и оснащения инфраструктуры ДОО можно выделить две структурные составляющие: </a:t>
            </a:r>
          </a:p>
          <a:p>
            <a:r>
              <a:rPr lang="ru-RU" dirty="0"/>
              <a:t>– </a:t>
            </a:r>
            <a:r>
              <a:rPr lang="ru-RU" b="1" dirty="0">
                <a:solidFill>
                  <a:srgbClr val="FF0000"/>
                </a:solidFill>
              </a:rPr>
              <a:t>инвариантную,</a:t>
            </a:r>
            <a:r>
              <a:rPr lang="ru-RU" dirty="0"/>
              <a:t> обеспечивающую решение задач ФГОС ДО в процессе реализации ФОП ДО; </a:t>
            </a:r>
          </a:p>
          <a:p>
            <a:r>
              <a:rPr lang="ru-RU" dirty="0"/>
              <a:t>– </a:t>
            </a:r>
            <a:r>
              <a:rPr lang="ru-RU" b="1" dirty="0">
                <a:solidFill>
                  <a:srgbClr val="FF0000"/>
                </a:solidFill>
              </a:rPr>
              <a:t>вариативную</a:t>
            </a:r>
            <a:r>
              <a:rPr lang="ru-RU" dirty="0"/>
              <a:t>, обеспечивающую решение задач с учетом социокультурных, региональных особенностей ДОО, особенностей организации ДО того или иного субъекта Российской Федерации. </a:t>
            </a:r>
          </a:p>
        </p:txBody>
      </p:sp>
      <p:sp>
        <p:nvSpPr>
          <p:cNvPr id="5" name="Скругленный прямоугольник 4"/>
          <p:cNvSpPr/>
          <p:nvPr/>
        </p:nvSpPr>
        <p:spPr>
          <a:xfrm>
            <a:off x="906088" y="2793076"/>
            <a:ext cx="10415847" cy="37573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b="1" i="1" dirty="0">
                <a:solidFill>
                  <a:srgbClr val="FF0000"/>
                </a:solidFill>
              </a:rPr>
              <a:t>Инвариантная </a:t>
            </a:r>
            <a:r>
              <a:rPr lang="ru-RU" dirty="0">
                <a:solidFill>
                  <a:srgbClr val="FF0000"/>
                </a:solidFill>
              </a:rPr>
              <a:t>с</a:t>
            </a:r>
            <a:r>
              <a:rPr lang="ru-RU" dirty="0"/>
              <a:t>оставляющая включает в себя: </a:t>
            </a:r>
          </a:p>
          <a:p>
            <a:r>
              <a:rPr lang="ru-RU" dirty="0"/>
              <a:t>– </a:t>
            </a:r>
            <a:r>
              <a:rPr lang="ru-RU" b="1" dirty="0">
                <a:solidFill>
                  <a:srgbClr val="002060"/>
                </a:solidFill>
              </a:rPr>
              <a:t>научно-методическое сопровождение </a:t>
            </a:r>
            <a:r>
              <a:rPr lang="ru-RU" dirty="0"/>
              <a:t>образовательного процесса, определяющее соответствие инфраструктурного обеспечения актуальным и перспективным составляющим значимого содержания обучения и воспитания; </a:t>
            </a:r>
          </a:p>
          <a:p>
            <a:r>
              <a:rPr lang="ru-RU" dirty="0"/>
              <a:t>– </a:t>
            </a:r>
            <a:r>
              <a:rPr lang="ru-RU" b="1" dirty="0">
                <a:solidFill>
                  <a:srgbClr val="002060"/>
                </a:solidFill>
              </a:rPr>
              <a:t>стандартный перечень комплектации </a:t>
            </a:r>
            <a:r>
              <a:rPr lang="ru-RU" dirty="0"/>
              <a:t>с описанием оборудования и средств, обеспечивающих реализацию инвариантной части образовательной программы ДОО (соответствующей ФОП ДО); </a:t>
            </a:r>
          </a:p>
          <a:p>
            <a:r>
              <a:rPr lang="ru-RU" dirty="0"/>
              <a:t>– </a:t>
            </a:r>
            <a:r>
              <a:rPr lang="ru-RU" b="1" dirty="0">
                <a:solidFill>
                  <a:srgbClr val="002060"/>
                </a:solidFill>
              </a:rPr>
              <a:t>цели и задачи ДО в целом</a:t>
            </a:r>
            <a:r>
              <a:rPr lang="ru-RU" dirty="0"/>
              <a:t>, с учетом особенности организации преемственности между ДО и школой, а также реализации инклюзивной среды в контексте федеральных нормативных стратегических документов. </a:t>
            </a:r>
          </a:p>
        </p:txBody>
      </p:sp>
    </p:spTree>
    <p:extLst>
      <p:ext uri="{BB962C8B-B14F-4D97-AF65-F5344CB8AC3E}">
        <p14:creationId xmlns:p14="http://schemas.microsoft.com/office/powerpoint/2010/main" val="393708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914400" y="673330"/>
            <a:ext cx="10440785" cy="554458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400" b="1" i="1" dirty="0">
                <a:solidFill>
                  <a:srgbClr val="FF0000"/>
                </a:solidFill>
              </a:rPr>
              <a:t>Вариативная </a:t>
            </a:r>
            <a:r>
              <a:rPr lang="ru-RU" sz="2400" dirty="0"/>
              <a:t>составляющая включает в себя: </a:t>
            </a:r>
          </a:p>
          <a:p>
            <a:r>
              <a:rPr lang="ru-RU" sz="2400" dirty="0"/>
              <a:t>– </a:t>
            </a:r>
            <a:r>
              <a:rPr lang="ru-RU" sz="2400" b="1" dirty="0">
                <a:solidFill>
                  <a:srgbClr val="002060"/>
                </a:solidFill>
              </a:rPr>
              <a:t>комплекс локальных нормативных актов</a:t>
            </a:r>
            <a:r>
              <a:rPr lang="ru-RU" sz="2400" dirty="0"/>
              <a:t>, обосновывающих вариативную часть инфраструктуры ДОО; </a:t>
            </a:r>
          </a:p>
          <a:p>
            <a:r>
              <a:rPr lang="ru-RU" sz="2400" dirty="0"/>
              <a:t>– </a:t>
            </a:r>
            <a:r>
              <a:rPr lang="ru-RU" sz="2400" b="1" dirty="0">
                <a:solidFill>
                  <a:srgbClr val="002060"/>
                </a:solidFill>
              </a:rPr>
              <a:t>нормативно-правовое обеспечение</a:t>
            </a:r>
            <a:r>
              <a:rPr lang="ru-RU" sz="2400" dirty="0"/>
              <a:t>, определяющее реализацию образовательного процесса в вариативной части; </a:t>
            </a:r>
          </a:p>
          <a:p>
            <a:r>
              <a:rPr lang="ru-RU" sz="2400" dirty="0"/>
              <a:t>– </a:t>
            </a:r>
            <a:r>
              <a:rPr lang="ru-RU" sz="2400" b="1" dirty="0">
                <a:solidFill>
                  <a:srgbClr val="002060"/>
                </a:solidFill>
              </a:rPr>
              <a:t>комплекс программ </a:t>
            </a:r>
            <a:r>
              <a:rPr lang="ru-RU" sz="2400" dirty="0"/>
              <a:t>(комплексных программ, специальных программ обучения и воспитания детей с ОВЗ, парциальных программ, программ дополнительного образования и др.), необходимых для исчерпывающего учета специфики ДОО; </a:t>
            </a:r>
          </a:p>
          <a:p>
            <a:r>
              <a:rPr lang="ru-RU" sz="2400" dirty="0"/>
              <a:t>– </a:t>
            </a:r>
            <a:r>
              <a:rPr lang="ru-RU" sz="2400" b="1" dirty="0">
                <a:solidFill>
                  <a:srgbClr val="002060"/>
                </a:solidFill>
              </a:rPr>
              <a:t>обоснованный перечень комплектации </a:t>
            </a:r>
            <a:r>
              <a:rPr lang="ru-RU" sz="2400" dirty="0"/>
              <a:t>с описанием оборудования и средств обучения и воспитания, учитывающий специфику вариативной части образовательной программы ДОО. </a:t>
            </a:r>
          </a:p>
        </p:txBody>
      </p:sp>
    </p:spTree>
    <p:extLst>
      <p:ext uri="{BB962C8B-B14F-4D97-AF65-F5344CB8AC3E}">
        <p14:creationId xmlns:p14="http://schemas.microsoft.com/office/powerpoint/2010/main" val="355171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039091" y="532015"/>
            <a:ext cx="10199716" cy="8811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a:t>Комплектация учебно-методических материалов в целях реализации образовательных программ ДО </a:t>
            </a:r>
            <a:endParaRPr lang="ru-RU"/>
          </a:p>
        </p:txBody>
      </p:sp>
      <p:sp>
        <p:nvSpPr>
          <p:cNvPr id="3" name="Скругленный прямоугольник 2"/>
          <p:cNvSpPr/>
          <p:nvPr/>
        </p:nvSpPr>
        <p:spPr>
          <a:xfrm>
            <a:off x="590204" y="1637607"/>
            <a:ext cx="11230494" cy="48795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t>Обязательная часть Программы предполагает комплексность подхода, обеспечивая развитие детей во всех пяти взаимодополняющих образовательных областях – «Социально-коммуникативное развитие», «Познавательное развитие», «Речевое развитие», «Художественно-эстетическое развитие» и «Физическое развитие</a:t>
            </a:r>
            <a:r>
              <a:rPr lang="ru-RU" sz="2000" dirty="0" smtClean="0"/>
              <a:t>». </a:t>
            </a:r>
          </a:p>
          <a:p>
            <a:pPr algn="just"/>
            <a:endParaRPr lang="ru-RU" sz="2000" dirty="0" smtClean="0"/>
          </a:p>
          <a:p>
            <a:pPr algn="just"/>
            <a:r>
              <a:rPr lang="ru-RU" sz="2000" dirty="0" smtClean="0"/>
              <a:t>При </a:t>
            </a:r>
            <a:r>
              <a:rPr lang="ru-RU" sz="2000" dirty="0"/>
              <a:t>комплектации учебно-методических материалов за основу берется </a:t>
            </a:r>
            <a:r>
              <a:rPr lang="ru-RU" sz="2000" b="1" dirty="0">
                <a:solidFill>
                  <a:srgbClr val="002060"/>
                </a:solidFill>
              </a:rPr>
              <a:t>ФОП ДО</a:t>
            </a:r>
            <a:r>
              <a:rPr lang="ru-RU" sz="2000" dirty="0"/>
              <a:t>, предусматривающая реализацию всех пяти направлений развития детей младенческого, раннего и дошкольного возрастов. </a:t>
            </a:r>
            <a:endParaRPr lang="ru-RU" sz="2000" dirty="0" smtClean="0"/>
          </a:p>
          <a:p>
            <a:pPr algn="just"/>
            <a:r>
              <a:rPr lang="ru-RU" sz="2000" dirty="0" smtClean="0"/>
              <a:t>В </a:t>
            </a:r>
            <a:r>
              <a:rPr lang="ru-RU" sz="2000" dirty="0"/>
              <a:t>комплект учебно-методических материалов включаются </a:t>
            </a:r>
            <a:r>
              <a:rPr lang="ru-RU" sz="2000" b="1" dirty="0">
                <a:solidFill>
                  <a:srgbClr val="002060"/>
                </a:solidFill>
              </a:rPr>
              <a:t>пособия</a:t>
            </a:r>
            <a:r>
              <a:rPr lang="ru-RU" sz="2000" dirty="0"/>
              <a:t> для организации образовательного процесса для всех возрастных групп воспитанников (от 2 месяцев до 8 лет) по всем образовательным областям, </a:t>
            </a:r>
            <a:r>
              <a:rPr lang="ru-RU" sz="2000" b="1" dirty="0">
                <a:solidFill>
                  <a:srgbClr val="002060"/>
                </a:solidFill>
              </a:rPr>
              <a:t>пособия по педагогической диагностике</a:t>
            </a:r>
            <a:r>
              <a:rPr lang="ru-RU" sz="2000" dirty="0"/>
              <a:t>, а также </a:t>
            </a:r>
            <a:r>
              <a:rPr lang="ru-RU" sz="2000" b="1" dirty="0">
                <a:solidFill>
                  <a:srgbClr val="002060"/>
                </a:solidFill>
              </a:rPr>
              <a:t>рекомендации по тематическому планированию </a:t>
            </a:r>
            <a:r>
              <a:rPr lang="ru-RU" sz="2000" dirty="0"/>
              <a:t>образовательного процесса в ДОО. </a:t>
            </a:r>
          </a:p>
          <a:p>
            <a:pPr algn="just"/>
            <a:r>
              <a:rPr lang="ru-RU" sz="2000" dirty="0"/>
              <a:t>Учебно-методические материалы могут включать все виды учебных изданий, обеспечивающие реализацию основной образовательной программы ДО и созданные в соответствии с </a:t>
            </a:r>
            <a:r>
              <a:rPr lang="ru-RU" sz="2000" b="1" dirty="0">
                <a:solidFill>
                  <a:srgbClr val="002060"/>
                </a:solidFill>
              </a:rPr>
              <a:t>ГОСТ Р 7.0.60-20206 </a:t>
            </a:r>
          </a:p>
        </p:txBody>
      </p:sp>
    </p:spTree>
    <p:extLst>
      <p:ext uri="{BB962C8B-B14F-4D97-AF65-F5344CB8AC3E}">
        <p14:creationId xmlns:p14="http://schemas.microsoft.com/office/powerpoint/2010/main" val="1636256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5636" y="565438"/>
            <a:ext cx="11155680" cy="6201122"/>
          </a:xfrm>
          <a:prstGeom prst="rect">
            <a:avLst/>
          </a:prstGeom>
        </p:spPr>
      </p:pic>
    </p:spTree>
    <p:extLst>
      <p:ext uri="{BB962C8B-B14F-4D97-AF65-F5344CB8AC3E}">
        <p14:creationId xmlns:p14="http://schemas.microsoft.com/office/powerpoint/2010/main" val="148522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64771" y="382386"/>
            <a:ext cx="10490662" cy="11637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t>Размещение оборудования в группах предполагает гибкое зонирование и возможность трансформации среды с учетом стоящих воспитательных и образовательных задач, а также игровых замыслов детей. </a:t>
            </a:r>
          </a:p>
        </p:txBody>
      </p:sp>
      <p:sp>
        <p:nvSpPr>
          <p:cNvPr id="3" name="Скругленный прямоугольник 2"/>
          <p:cNvSpPr/>
          <p:nvPr/>
        </p:nvSpPr>
        <p:spPr>
          <a:xfrm>
            <a:off x="764771" y="1619597"/>
            <a:ext cx="10490662" cy="11984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t>В</a:t>
            </a:r>
            <a:r>
              <a:rPr lang="ru-RU" sz="2000" dirty="0" smtClean="0"/>
              <a:t>се </a:t>
            </a:r>
            <a:r>
              <a:rPr lang="ru-RU" sz="2000" dirty="0"/>
              <a:t>оборудование можно условно сгруппировать по трем пространствам: пространству активной деятельности, пространству спокойной деятельности и пространству познания и творчества. </a:t>
            </a:r>
          </a:p>
        </p:txBody>
      </p:sp>
      <p:sp>
        <p:nvSpPr>
          <p:cNvPr id="4" name="Скругленный прямоугольник 3"/>
          <p:cNvSpPr/>
          <p:nvPr/>
        </p:nvSpPr>
        <p:spPr>
          <a:xfrm>
            <a:off x="764771" y="2891445"/>
            <a:ext cx="10631978" cy="22388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smtClean="0"/>
              <a:t>В пространстве </a:t>
            </a:r>
            <a:r>
              <a:rPr lang="ru-RU" sz="2000" b="1" dirty="0">
                <a:solidFill>
                  <a:srgbClr val="002060"/>
                </a:solidFill>
              </a:rPr>
              <a:t>активной деятельности </a:t>
            </a:r>
            <a:r>
              <a:rPr lang="ru-RU" sz="2000" dirty="0"/>
              <a:t>может размещаться оборудование, связанное с двигательной активностью, сюжетно-ролевыми играми и т.д. </a:t>
            </a:r>
            <a:endParaRPr lang="ru-RU" sz="2000" dirty="0" smtClean="0"/>
          </a:p>
          <a:p>
            <a:pPr algn="ctr"/>
            <a:r>
              <a:rPr lang="ru-RU" sz="2000" dirty="0" smtClean="0"/>
              <a:t>В </a:t>
            </a:r>
            <a:r>
              <a:rPr lang="ru-RU" sz="2000" dirty="0"/>
              <a:t>пространстве </a:t>
            </a:r>
            <a:r>
              <a:rPr lang="ru-RU" sz="2000" b="1" dirty="0">
                <a:solidFill>
                  <a:srgbClr val="002060"/>
                </a:solidFill>
              </a:rPr>
              <a:t>спокойной деятельности </a:t>
            </a:r>
            <a:r>
              <a:rPr lang="ru-RU" sz="2000" dirty="0"/>
              <a:t>– зона релаксации, конструктивные и театрализованные игры, настольные игры, книги и мягкая детская мебель, места приема пищи и иное. </a:t>
            </a:r>
            <a:endParaRPr lang="ru-RU" sz="2000" dirty="0" smtClean="0"/>
          </a:p>
          <a:p>
            <a:pPr algn="ctr"/>
            <a:r>
              <a:rPr lang="ru-RU" sz="2000" dirty="0" smtClean="0"/>
              <a:t>Пространство </a:t>
            </a:r>
            <a:r>
              <a:rPr lang="ru-RU" sz="2000" b="1" dirty="0">
                <a:solidFill>
                  <a:srgbClr val="002060"/>
                </a:solidFill>
              </a:rPr>
              <a:t>познания и творчества </a:t>
            </a:r>
            <a:r>
              <a:rPr lang="ru-RU" sz="2000" dirty="0"/>
              <a:t>может включать оборудование для экспериментирования, оборудование для творчества. </a:t>
            </a:r>
          </a:p>
        </p:txBody>
      </p:sp>
      <p:sp>
        <p:nvSpPr>
          <p:cNvPr id="5" name="Скругленный прямоугольник 4"/>
          <p:cNvSpPr/>
          <p:nvPr/>
        </p:nvSpPr>
        <p:spPr>
          <a:xfrm>
            <a:off x="964276" y="5253646"/>
            <a:ext cx="10690168" cy="12219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dirty="0"/>
              <a:t>При этом следует учитывать, что </a:t>
            </a:r>
            <a:r>
              <a:rPr lang="ru-RU" sz="2000" b="1" dirty="0">
                <a:solidFill>
                  <a:srgbClr val="002060"/>
                </a:solidFill>
              </a:rPr>
              <a:t>любое деление условно</a:t>
            </a:r>
            <a:r>
              <a:rPr lang="ru-RU" sz="2000" dirty="0"/>
              <a:t>, поскольку текущая задача или </a:t>
            </a:r>
            <a:r>
              <a:rPr lang="ru-RU" sz="2000" dirty="0" smtClean="0"/>
              <a:t>замысел </a:t>
            </a:r>
            <a:r>
              <a:rPr lang="ru-RU" sz="2000" dirty="0"/>
              <a:t>детей могут трансформировать всё групповое помещение в пространство для активной деятельности или пространство познания и творчества </a:t>
            </a:r>
          </a:p>
        </p:txBody>
      </p:sp>
    </p:spTree>
    <p:extLst>
      <p:ext uri="{BB962C8B-B14F-4D97-AF65-F5344CB8AC3E}">
        <p14:creationId xmlns:p14="http://schemas.microsoft.com/office/powerpoint/2010/main" val="330475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39585" y="581891"/>
            <a:ext cx="10341033"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t>Оборудование в групповом помещении также можно разместить в соответствии с его функциональным назначением, выделив несколько </a:t>
            </a:r>
            <a:r>
              <a:rPr lang="ru-RU" sz="2000" b="1" dirty="0">
                <a:solidFill>
                  <a:srgbClr val="002060"/>
                </a:solidFill>
              </a:rPr>
              <a:t>модулей</a:t>
            </a:r>
            <a:r>
              <a:rPr lang="ru-RU" sz="2000" dirty="0"/>
              <a:t>: физкультурно-оздоровительный, игровой, художественно-творческий, поисково-познавательный, релаксации, бытовой </a:t>
            </a:r>
          </a:p>
        </p:txBody>
      </p:sp>
      <p:sp>
        <p:nvSpPr>
          <p:cNvPr id="3" name="Скругленный прямоугольник 2"/>
          <p:cNvSpPr/>
          <p:nvPr/>
        </p:nvSpPr>
        <p:spPr>
          <a:xfrm>
            <a:off x="839585" y="2651760"/>
            <a:ext cx="10582102" cy="37324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t>Необходимо помнить, что у детей дошкольного возраста любые виды деятельности тесно переплетены с игрой, познание и экспериментирование легко переходят в творческую сюжетно-ролевую игру, также как и двигательная активность, труд или знакомство с литературным произведением. </a:t>
            </a:r>
            <a:endParaRPr lang="ru-RU" sz="2000" dirty="0" smtClean="0"/>
          </a:p>
          <a:p>
            <a:pPr algn="ctr"/>
            <a:r>
              <a:rPr lang="ru-RU" sz="2000" dirty="0" smtClean="0"/>
              <a:t>По </a:t>
            </a:r>
            <a:r>
              <a:rPr lang="ru-RU" sz="2000" dirty="0"/>
              <a:t>сути, </a:t>
            </a:r>
            <a:r>
              <a:rPr lang="ru-RU" sz="2000" b="1" dirty="0">
                <a:solidFill>
                  <a:srgbClr val="002060"/>
                </a:solidFill>
              </a:rPr>
              <a:t>игровой модуль </a:t>
            </a:r>
            <a:r>
              <a:rPr lang="ru-RU" sz="2000" dirty="0"/>
              <a:t>является системообразующим. </a:t>
            </a:r>
            <a:endParaRPr lang="ru-RU" sz="2000" dirty="0" smtClean="0"/>
          </a:p>
          <a:p>
            <a:pPr algn="ctr"/>
            <a:r>
              <a:rPr lang="ru-RU" sz="2000" b="1" dirty="0" smtClean="0">
                <a:solidFill>
                  <a:srgbClr val="002060"/>
                </a:solidFill>
              </a:rPr>
              <a:t>Бытовой </a:t>
            </a:r>
            <a:r>
              <a:rPr lang="ru-RU" sz="2000" b="1" dirty="0">
                <a:solidFill>
                  <a:srgbClr val="002060"/>
                </a:solidFill>
              </a:rPr>
              <a:t>модуль </a:t>
            </a:r>
            <a:r>
              <a:rPr lang="ru-RU" sz="2000" dirty="0"/>
              <a:t>может включать в себя то, что связано с приемом пищи, трудовыми поручениями, трудовой деятельностью. </a:t>
            </a:r>
            <a:endParaRPr lang="ru-RU" sz="2000" dirty="0" smtClean="0"/>
          </a:p>
          <a:p>
            <a:pPr algn="ctr"/>
            <a:r>
              <a:rPr lang="ru-RU" sz="2000" b="1" dirty="0" smtClean="0">
                <a:solidFill>
                  <a:srgbClr val="002060"/>
                </a:solidFill>
              </a:rPr>
              <a:t>Модуль </a:t>
            </a:r>
            <a:r>
              <a:rPr lang="ru-RU" sz="2000" b="1" dirty="0">
                <a:solidFill>
                  <a:srgbClr val="002060"/>
                </a:solidFill>
              </a:rPr>
              <a:t>релаксации </a:t>
            </a:r>
            <a:r>
              <a:rPr lang="ru-RU" sz="2000" dirty="0"/>
              <a:t>может состоять из зоны отдыха и релаксации, мягкой детской мебели, книжных стеллажей, столиков за которыми детьми могут смотреть книги, играть в спокойные игры. </a:t>
            </a:r>
          </a:p>
        </p:txBody>
      </p:sp>
    </p:spTree>
    <p:extLst>
      <p:ext uri="{BB962C8B-B14F-4D97-AF65-F5344CB8AC3E}">
        <p14:creationId xmlns:p14="http://schemas.microsoft.com/office/powerpoint/2010/main" val="385254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12345\Desktop\0u3b5f7529-9a665f00-34b5750c.jpg"/>
          <p:cNvPicPr>
            <a:picLocks noChangeAspect="1" noChangeArrowheads="1"/>
          </p:cNvPicPr>
          <p:nvPr/>
        </p:nvPicPr>
        <p:blipFill>
          <a:blip r:embed="rId2"/>
          <a:srcRect/>
          <a:stretch>
            <a:fillRect/>
          </a:stretch>
        </p:blipFill>
        <p:spPr bwMode="auto">
          <a:xfrm>
            <a:off x="838200" y="232122"/>
            <a:ext cx="10226040" cy="6471186"/>
          </a:xfrm>
          <a:prstGeom prst="rect">
            <a:avLst/>
          </a:prstGeom>
          <a:noFill/>
        </p:spPr>
      </p:pic>
    </p:spTree>
    <p:extLst>
      <p:ext uri="{BB962C8B-B14F-4D97-AF65-F5344CB8AC3E}">
        <p14:creationId xmlns:p14="http://schemas.microsoft.com/office/powerpoint/2010/main" val="247175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1821" y="1651058"/>
            <a:ext cx="10999125" cy="6304223"/>
          </a:xfrm>
        </p:spPr>
        <p:txBody>
          <a:bodyPr>
            <a:noAutofit/>
          </a:bodyPr>
          <a:lstStyle/>
          <a:p>
            <a:pPr marL="0" indent="0" algn="just">
              <a:buNone/>
            </a:pPr>
            <a:r>
              <a:rPr lang="ru-RU" sz="2400" b="1" dirty="0" smtClean="0">
                <a:solidFill>
                  <a:srgbClr val="002060"/>
                </a:solidFill>
              </a:rPr>
              <a:t>Во-первых</a:t>
            </a:r>
            <a:r>
              <a:rPr lang="ru-RU" sz="2400" b="1" dirty="0">
                <a:solidFill>
                  <a:srgbClr val="002060"/>
                </a:solidFill>
              </a:rPr>
              <a:t>, модульность позволяет уменьшить время </a:t>
            </a:r>
            <a:r>
              <a:rPr lang="ru-RU" sz="2400" b="1" dirty="0" smtClean="0">
                <a:solidFill>
                  <a:srgbClr val="002060"/>
                </a:solidFill>
              </a:rPr>
              <a:t> построения пространства в </a:t>
            </a:r>
            <a:r>
              <a:rPr lang="ru-RU" sz="2400" b="1" dirty="0">
                <a:solidFill>
                  <a:srgbClr val="002060"/>
                </a:solidFill>
              </a:rPr>
              <a:t>целом. Так как основной упор делается на активное </a:t>
            </a:r>
            <a:r>
              <a:rPr lang="ru-RU" sz="2400" b="1" dirty="0" err="1">
                <a:solidFill>
                  <a:srgbClr val="002060"/>
                </a:solidFill>
              </a:rPr>
              <a:t>переиспользование</a:t>
            </a:r>
            <a:r>
              <a:rPr lang="ru-RU" sz="2400" b="1" dirty="0">
                <a:solidFill>
                  <a:srgbClr val="002060"/>
                </a:solidFill>
              </a:rPr>
              <a:t> модульных компонентов, то необходимость создавать </a:t>
            </a:r>
            <a:r>
              <a:rPr lang="ru-RU" sz="2400" b="1" dirty="0" smtClean="0">
                <a:solidFill>
                  <a:srgbClr val="002060"/>
                </a:solidFill>
              </a:rPr>
              <a:t> что-еще сразу </a:t>
            </a:r>
            <a:r>
              <a:rPr lang="ru-RU" sz="2400" b="1" dirty="0">
                <a:solidFill>
                  <a:srgbClr val="002060"/>
                </a:solidFill>
              </a:rPr>
              <a:t>же отпадает. </a:t>
            </a:r>
            <a:endParaRPr lang="ru-RU" sz="2400" b="1" dirty="0" smtClean="0">
              <a:solidFill>
                <a:srgbClr val="002060"/>
              </a:solidFill>
            </a:endParaRPr>
          </a:p>
          <a:p>
            <a:pPr marL="0" indent="0" algn="just">
              <a:buNone/>
            </a:pPr>
            <a:r>
              <a:rPr lang="ru-RU" sz="2400" b="1" dirty="0" smtClean="0">
                <a:solidFill>
                  <a:srgbClr val="002060"/>
                </a:solidFill>
              </a:rPr>
              <a:t>Во-вторых</a:t>
            </a:r>
            <a:r>
              <a:rPr lang="ru-RU" sz="2400" b="1" dirty="0">
                <a:solidFill>
                  <a:srgbClr val="002060"/>
                </a:solidFill>
              </a:rPr>
              <a:t>, это гибкая система редактирования и удобство работы с модульными компонентами. </a:t>
            </a:r>
            <a:endParaRPr lang="ru-RU" sz="2400" b="1" dirty="0" smtClean="0">
              <a:solidFill>
                <a:srgbClr val="002060"/>
              </a:solidFill>
            </a:endParaRPr>
          </a:p>
          <a:p>
            <a:pPr marL="0" indent="0" algn="just">
              <a:buNone/>
            </a:pPr>
            <a:r>
              <a:rPr lang="ru-RU" sz="2400" b="1" dirty="0" smtClean="0">
                <a:solidFill>
                  <a:srgbClr val="002060"/>
                </a:solidFill>
              </a:rPr>
              <a:t>В - третьих, </a:t>
            </a:r>
            <a:r>
              <a:rPr lang="ru-RU" sz="2400" b="1" dirty="0">
                <a:solidFill>
                  <a:srgbClr val="002060"/>
                </a:solidFill>
              </a:rPr>
              <a:t>это оптимизация </a:t>
            </a:r>
            <a:r>
              <a:rPr lang="ru-RU" sz="2400" b="1" dirty="0" smtClean="0">
                <a:solidFill>
                  <a:srgbClr val="002060"/>
                </a:solidFill>
              </a:rPr>
              <a:t>использования ресурсов за </a:t>
            </a:r>
            <a:r>
              <a:rPr lang="ru-RU" sz="2400" b="1" dirty="0">
                <a:solidFill>
                  <a:srgbClr val="002060"/>
                </a:solidFill>
              </a:rPr>
              <a:t>счет уменьшения количества </a:t>
            </a:r>
            <a:r>
              <a:rPr lang="ru-RU" sz="2400" b="1" dirty="0" smtClean="0">
                <a:solidFill>
                  <a:srgbClr val="002060"/>
                </a:solidFill>
              </a:rPr>
              <a:t>неиспользуемых объектов детьми и используемых объектов. </a:t>
            </a:r>
            <a:endParaRPr lang="ru-RU" sz="2400" b="1" dirty="0">
              <a:solidFill>
                <a:srgbClr val="002060"/>
              </a:solidFill>
            </a:endParaRPr>
          </a:p>
        </p:txBody>
      </p:sp>
    </p:spTree>
    <p:extLst>
      <p:ext uri="{BB962C8B-B14F-4D97-AF65-F5344CB8AC3E}">
        <p14:creationId xmlns:p14="http://schemas.microsoft.com/office/powerpoint/2010/main" val="414738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Місце для вмісту 2">
            <a:extLst>
              <a:ext uri="{FF2B5EF4-FFF2-40B4-BE49-F238E27FC236}">
                <a16:creationId xmlns:a16="http://schemas.microsoft.com/office/drawing/2014/main" id="{AE017649-C8D0-4EC4-83DC-F309CAA24E20}"/>
              </a:ext>
            </a:extLst>
          </p:cNvPr>
          <p:cNvSpPr txBox="1">
            <a:spLocks/>
          </p:cNvSpPr>
          <p:nvPr/>
        </p:nvSpPr>
        <p:spPr bwMode="auto">
          <a:xfrm>
            <a:off x="781396" y="1652217"/>
            <a:ext cx="10582102" cy="528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ru-RU" altLang="ru-RU" sz="2000" b="1" dirty="0">
                <a:solidFill>
                  <a:srgbClr val="FF0000"/>
                </a:solidFill>
              </a:rPr>
              <a:t>Федеральный закон от 24 сентября 2022 г. № 371-ФЗ «О внесении изменений в Федеральный закон </a:t>
            </a:r>
          </a:p>
          <a:p>
            <a:pPr algn="just" eaLnBrk="1" hangingPunct="1"/>
            <a:r>
              <a:rPr lang="ru-RU" altLang="ru-RU" sz="2000" b="1" dirty="0">
                <a:solidFill>
                  <a:srgbClr val="FF0000"/>
                </a:solidFill>
              </a:rPr>
              <a:t>«Об образовании в Российской Федерации» </a:t>
            </a:r>
          </a:p>
          <a:p>
            <a:pPr algn="just" eaLnBrk="1" hangingPunct="1"/>
            <a:r>
              <a:rPr lang="ru-RU" altLang="ru-RU" sz="2000" b="1" dirty="0">
                <a:solidFill>
                  <a:srgbClr val="FF0000"/>
                </a:solidFill>
              </a:rPr>
              <a:t>и статью 1 Федерального закона «Об обязательных требованиях в Российской Федерации»</a:t>
            </a:r>
          </a:p>
          <a:p>
            <a:pPr algn="ctr" eaLnBrk="1" hangingPunct="1"/>
            <a:endParaRPr lang="ru-RU" altLang="ru-RU" sz="2000" b="1" dirty="0"/>
          </a:p>
          <a:p>
            <a:pPr algn="just" eaLnBrk="1" hangingPunct="1"/>
            <a:r>
              <a:rPr lang="ru-RU" altLang="ru-RU" sz="2000" b="1" dirty="0"/>
              <a:t>Статья 2</a:t>
            </a:r>
          </a:p>
          <a:p>
            <a:pPr algn="just" eaLnBrk="1" hangingPunct="1"/>
            <a:r>
              <a:rPr lang="ru-RU" altLang="ru-RU" sz="2000" dirty="0"/>
              <a:t>10.1)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a:p>
            <a:pPr eaLnBrk="1" hangingPunct="1"/>
            <a:endParaRPr lang="ru-RU" altLang="ru-RU" sz="2000" b="1" dirty="0"/>
          </a:p>
          <a:p>
            <a:pPr algn="ctr" eaLnBrk="1" hangingPunct="1">
              <a:spcBef>
                <a:spcPct val="20000"/>
              </a:spcBef>
              <a:buFont typeface="Arial" panose="020B0604020202020204" pitchFamily="34" charset="0"/>
              <a:buNone/>
            </a:pPr>
            <a:endParaRPr lang="ru-RU" altLang="ru-RU" sz="2000" dirty="0">
              <a:solidFill>
                <a:srgbClr val="898989"/>
              </a:solidFill>
            </a:endParaRPr>
          </a:p>
        </p:txBody>
      </p:sp>
      <p:sp>
        <p:nvSpPr>
          <p:cNvPr id="4" name="Заголовок 1">
            <a:extLst>
              <a:ext uri="{FF2B5EF4-FFF2-40B4-BE49-F238E27FC236}">
                <a16:creationId xmlns:a16="http://schemas.microsoft.com/office/drawing/2014/main" id="{3947AD64-43D4-429F-A4C6-122AB04ACAB9}"/>
              </a:ext>
            </a:extLst>
          </p:cNvPr>
          <p:cNvSpPr txBox="1">
            <a:spLocks/>
          </p:cNvSpPr>
          <p:nvPr/>
        </p:nvSpPr>
        <p:spPr>
          <a:xfrm>
            <a:off x="1434142" y="571564"/>
            <a:ext cx="9601200" cy="631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000" b="1" dirty="0">
                <a:effectLst>
                  <a:outerShdw blurRad="38100" dist="38100" dir="2700000" algn="tl">
                    <a:srgbClr val="000000">
                      <a:alpha val="43137"/>
                    </a:srgbClr>
                  </a:outerShdw>
                </a:effectLst>
              </a:rPr>
              <a:t>Содержание дошкольного образования</a:t>
            </a:r>
          </a:p>
        </p:txBody>
      </p:sp>
    </p:spTree>
    <p:extLst>
      <p:ext uri="{BB962C8B-B14F-4D97-AF65-F5344CB8AC3E}">
        <p14:creationId xmlns:p14="http://schemas.microsoft.com/office/powerpoint/2010/main" val="69575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4948" y="1662545"/>
            <a:ext cx="10625051" cy="5835535"/>
          </a:xfrm>
        </p:spPr>
        <p:txBody>
          <a:bodyPr/>
          <a:lstStyle/>
          <a:p>
            <a:pPr marL="0" indent="0" algn="just">
              <a:buNone/>
            </a:pPr>
            <a:r>
              <a:rPr lang="ru-RU" sz="2400" b="1" dirty="0" smtClean="0">
                <a:solidFill>
                  <a:srgbClr val="002060"/>
                </a:solidFill>
              </a:rPr>
              <a:t>Принцип </a:t>
            </a:r>
            <a:r>
              <a:rPr lang="ru-RU" sz="2400" b="1" dirty="0">
                <a:solidFill>
                  <a:srgbClr val="002060"/>
                </a:solidFill>
              </a:rPr>
              <a:t>модульности </a:t>
            </a:r>
            <a:r>
              <a:rPr lang="ru-RU" sz="2400" b="1" dirty="0" smtClean="0">
                <a:solidFill>
                  <a:srgbClr val="002060"/>
                </a:solidFill>
              </a:rPr>
              <a:t>равен  </a:t>
            </a:r>
            <a:r>
              <a:rPr lang="ru-RU" sz="2400" b="1" dirty="0">
                <a:solidFill>
                  <a:srgbClr val="002060"/>
                </a:solidFill>
              </a:rPr>
              <a:t>принципу построения систем, согласно которому функционально связанные части группируются в законченные узлы – модули. </a:t>
            </a:r>
            <a:endParaRPr lang="ru-RU" sz="2400" b="1" dirty="0" smtClean="0">
              <a:solidFill>
                <a:srgbClr val="002060"/>
              </a:solidFill>
            </a:endParaRPr>
          </a:p>
          <a:p>
            <a:pPr marL="0" indent="0" algn="just">
              <a:buNone/>
            </a:pPr>
            <a:r>
              <a:rPr lang="ru-RU" sz="2400" b="1" dirty="0">
                <a:solidFill>
                  <a:srgbClr val="002060"/>
                </a:solidFill>
              </a:rPr>
              <a:t>Модульный дизайн уровней является популярным методом создания игровых окружений в основе которого лежит принцип модульности.</a:t>
            </a:r>
          </a:p>
          <a:p>
            <a:pPr marL="0" indent="0" algn="just">
              <a:buNone/>
            </a:pPr>
            <a:r>
              <a:rPr lang="ru-RU" sz="2400" b="1" dirty="0">
                <a:solidFill>
                  <a:srgbClr val="002060"/>
                </a:solidFill>
              </a:rPr>
              <a:t>Модульность — это набор (коллекция, библиотека) стандартизированных частей, которые могут быть использованы друг с другом или с </a:t>
            </a:r>
            <a:r>
              <a:rPr lang="ru-RU" sz="2400" b="1" dirty="0" smtClean="0">
                <a:solidFill>
                  <a:srgbClr val="002060"/>
                </a:solidFill>
              </a:rPr>
              <a:t>другими частями, </a:t>
            </a:r>
            <a:r>
              <a:rPr lang="ru-RU" sz="2400" b="1" dirty="0">
                <a:solidFill>
                  <a:srgbClr val="002060"/>
                </a:solidFill>
              </a:rPr>
              <a:t>чтобы построить более комплексные структуры, представляющие собой основную </a:t>
            </a:r>
            <a:r>
              <a:rPr lang="ru-RU" sz="2400" b="1" dirty="0" smtClean="0">
                <a:solidFill>
                  <a:srgbClr val="002060"/>
                </a:solidFill>
              </a:rPr>
              <a:t>архитектуру уровня </a:t>
            </a:r>
            <a:r>
              <a:rPr lang="ru-RU" sz="2400" b="1" dirty="0">
                <a:solidFill>
                  <a:srgbClr val="002060"/>
                </a:solidFill>
              </a:rPr>
              <a:t>(структурная геометрия) и любые сложные объекты (детали игрового окружения).</a:t>
            </a:r>
          </a:p>
          <a:p>
            <a:pPr marL="0" indent="0">
              <a:buNone/>
            </a:pPr>
            <a:endParaRPr lang="ru-RU" dirty="0"/>
          </a:p>
        </p:txBody>
      </p:sp>
    </p:spTree>
    <p:extLst>
      <p:ext uri="{BB962C8B-B14F-4D97-AF65-F5344CB8AC3E}">
        <p14:creationId xmlns:p14="http://schemas.microsoft.com/office/powerpoint/2010/main" val="4222006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97775" y="656706"/>
            <a:ext cx="10050087" cy="34747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dirty="0"/>
              <a:t>Оборудование в группе может быть размещено и по </a:t>
            </a:r>
            <a:r>
              <a:rPr lang="ru-RU" sz="2000" b="1" dirty="0">
                <a:solidFill>
                  <a:srgbClr val="002060"/>
                </a:solidFill>
              </a:rPr>
              <a:t>центрам детской активности</a:t>
            </a:r>
            <a:r>
              <a:rPr lang="ru-RU" sz="2000" dirty="0" smtClean="0"/>
              <a:t>. </a:t>
            </a:r>
            <a:endParaRPr lang="ru-RU" sz="2000" dirty="0"/>
          </a:p>
          <a:p>
            <a:r>
              <a:rPr lang="ru-RU" sz="2000" dirty="0"/>
              <a:t>При такой организации следует продумывать соседство центров с учетом </a:t>
            </a:r>
            <a:r>
              <a:rPr lang="ru-RU" sz="2000" b="1" dirty="0">
                <a:solidFill>
                  <a:srgbClr val="002060"/>
                </a:solidFill>
              </a:rPr>
              <a:t>пересечения детских активностей и их интеграции </a:t>
            </a:r>
            <a:r>
              <a:rPr lang="ru-RU" sz="2000" dirty="0"/>
              <a:t>(объединения). </a:t>
            </a:r>
            <a:endParaRPr lang="ru-RU" sz="2000" dirty="0" smtClean="0"/>
          </a:p>
          <a:p>
            <a:r>
              <a:rPr lang="ru-RU" sz="2000" b="1" dirty="0" smtClean="0">
                <a:solidFill>
                  <a:srgbClr val="002060"/>
                </a:solidFill>
              </a:rPr>
              <a:t>Игра </a:t>
            </a:r>
            <a:r>
              <a:rPr lang="ru-RU" sz="2000" b="1" dirty="0">
                <a:solidFill>
                  <a:srgbClr val="002060"/>
                </a:solidFill>
              </a:rPr>
              <a:t>и конструирование</a:t>
            </a:r>
            <a:r>
              <a:rPr lang="ru-RU" sz="2000" dirty="0"/>
              <a:t>, например, часто объединены в деятельности детей – постройка сразу обыгрывается или, наоборот, сюжет игры требует конструктивного творчества. </a:t>
            </a:r>
            <a:endParaRPr lang="ru-RU" sz="2000" dirty="0" smtClean="0"/>
          </a:p>
          <a:p>
            <a:r>
              <a:rPr lang="ru-RU" sz="2000" b="1" dirty="0" smtClean="0">
                <a:solidFill>
                  <a:srgbClr val="002060"/>
                </a:solidFill>
              </a:rPr>
              <a:t>Познание </a:t>
            </a:r>
            <a:r>
              <a:rPr lang="ru-RU" sz="2000" b="1" dirty="0">
                <a:solidFill>
                  <a:srgbClr val="002060"/>
                </a:solidFill>
              </a:rPr>
              <a:t>часто соседствует у детей с экспериментированием</a:t>
            </a:r>
            <a:r>
              <a:rPr lang="ru-RU" sz="2000" dirty="0"/>
              <a:t>, а ознакомление с литературой – с театрализованным и художественным творчеством.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193" y="4029464"/>
            <a:ext cx="4755690" cy="27027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88" y="4010021"/>
            <a:ext cx="4163867" cy="2843616"/>
          </a:xfrm>
          <a:prstGeom prst="rect">
            <a:avLst/>
          </a:prstGeom>
        </p:spPr>
      </p:pic>
    </p:spTree>
    <p:extLst>
      <p:ext uri="{BB962C8B-B14F-4D97-AF65-F5344CB8AC3E}">
        <p14:creationId xmlns:p14="http://schemas.microsoft.com/office/powerpoint/2010/main" val="2856998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14648" y="764771"/>
            <a:ext cx="10141527" cy="20948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rgbClr val="002060"/>
                </a:solidFill>
              </a:rPr>
              <a:t>Функциональный модуль </a:t>
            </a:r>
            <a:r>
              <a:rPr lang="ru-RU" sz="2000" dirty="0"/>
              <a:t>– это группа функционально связанных компонентов (учебные пособия, игры, игрушки, материалы, оборудование, инвентарь и пр.) по видам детской деятельности для организации пространства. Таким образом, образовательные задачи развития и воспитания ребенка дошкольного возраста могут быть решены с учетом возможностей имеющего пространства. </a:t>
            </a:r>
          </a:p>
        </p:txBody>
      </p:sp>
      <p:sp>
        <p:nvSpPr>
          <p:cNvPr id="3" name="Скругленный прямоугольник 2"/>
          <p:cNvSpPr/>
          <p:nvPr/>
        </p:nvSpPr>
        <p:spPr>
          <a:xfrm>
            <a:off x="939338" y="3225338"/>
            <a:ext cx="5968538" cy="348303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a:t>Инфраструктура ДОО может включать следующие функциональные модули: </a:t>
            </a:r>
          </a:p>
          <a:p>
            <a:r>
              <a:rPr lang="ru-RU" dirty="0"/>
              <a:t>– «игровой»; </a:t>
            </a:r>
          </a:p>
          <a:p>
            <a:r>
              <a:rPr lang="ru-RU" dirty="0"/>
              <a:t>– «физкультурно-оздоровительный»; </a:t>
            </a:r>
          </a:p>
          <a:p>
            <a:r>
              <a:rPr lang="ru-RU" dirty="0"/>
              <a:t>– «музыкальный»; </a:t>
            </a:r>
          </a:p>
          <a:p>
            <a:r>
              <a:rPr lang="ru-RU" dirty="0"/>
              <a:t>– «художественно-творческий»; </a:t>
            </a:r>
          </a:p>
          <a:p>
            <a:r>
              <a:rPr lang="ru-RU" dirty="0"/>
              <a:t>– «поисково-исследовательский» </a:t>
            </a:r>
          </a:p>
          <a:p>
            <a:r>
              <a:rPr lang="ru-RU" dirty="0"/>
              <a:t>– «релаксации»; </a:t>
            </a:r>
          </a:p>
          <a:p>
            <a:r>
              <a:rPr lang="ru-RU" dirty="0"/>
              <a:t>– «логопедический»; </a:t>
            </a:r>
          </a:p>
          <a:p>
            <a:r>
              <a:rPr lang="ru-RU" dirty="0"/>
              <a:t>– «психологического сопровождения»; </a:t>
            </a:r>
          </a:p>
          <a:p>
            <a:r>
              <a:rPr lang="ru-RU" dirty="0"/>
              <a:t>– «дефектологический»; </a:t>
            </a:r>
          </a:p>
          <a:p>
            <a:r>
              <a:rPr lang="ru-RU" dirty="0"/>
              <a:t>– «административный»; </a:t>
            </a:r>
          </a:p>
          <a:p>
            <a:r>
              <a:rPr lang="ru-RU" dirty="0"/>
              <a:t>– «территории и архитектуры ДОО».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069" y="3225338"/>
            <a:ext cx="4982948" cy="3266903"/>
          </a:xfrm>
          <a:prstGeom prst="rect">
            <a:avLst/>
          </a:prstGeom>
        </p:spPr>
      </p:pic>
    </p:spTree>
    <p:extLst>
      <p:ext uri="{BB962C8B-B14F-4D97-AF65-F5344CB8AC3E}">
        <p14:creationId xmlns:p14="http://schemas.microsoft.com/office/powerpoint/2010/main" val="2647021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14895" y="540327"/>
            <a:ext cx="6758247" cy="2759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dirty="0"/>
              <a:t>Функциональные модули ориентированы на следующие </a:t>
            </a:r>
            <a:r>
              <a:rPr lang="ru-RU" dirty="0" smtClean="0"/>
              <a:t>возрастные </a:t>
            </a:r>
            <a:endParaRPr lang="ru-RU" dirty="0"/>
          </a:p>
          <a:p>
            <a:r>
              <a:rPr lang="ru-RU" dirty="0" smtClean="0"/>
              <a:t>группы</a:t>
            </a:r>
            <a:r>
              <a:rPr lang="ru-RU" dirty="0"/>
              <a:t>: </a:t>
            </a:r>
          </a:p>
          <a:p>
            <a:r>
              <a:rPr lang="ru-RU" dirty="0"/>
              <a:t>– группа для детей младенческого возраста (до года); </a:t>
            </a:r>
          </a:p>
          <a:p>
            <a:r>
              <a:rPr lang="ru-RU" dirty="0"/>
              <a:t>– группа раннего возраста (от 1 года до 2-х лет); </a:t>
            </a:r>
          </a:p>
          <a:p>
            <a:r>
              <a:rPr lang="ru-RU" dirty="0"/>
              <a:t>– I младшая группа (2-3 года); </a:t>
            </a:r>
          </a:p>
          <a:p>
            <a:r>
              <a:rPr lang="ru-RU" dirty="0"/>
              <a:t>– II младшая группа (3-4 года); </a:t>
            </a:r>
          </a:p>
          <a:p>
            <a:r>
              <a:rPr lang="ru-RU" dirty="0"/>
              <a:t>– средняя группа (4-5 лет); </a:t>
            </a:r>
          </a:p>
          <a:p>
            <a:r>
              <a:rPr lang="ru-RU" dirty="0"/>
              <a:t>– старшая группа (5-6 лет); </a:t>
            </a:r>
          </a:p>
          <a:p>
            <a:r>
              <a:rPr lang="ru-RU" dirty="0"/>
              <a:t>– подготовительная группа (6-7 лет). </a:t>
            </a:r>
          </a:p>
        </p:txBody>
      </p:sp>
      <p:sp>
        <p:nvSpPr>
          <p:cNvPr id="3" name="Скругленный прямоугольник 2"/>
          <p:cNvSpPr/>
          <p:nvPr/>
        </p:nvSpPr>
        <p:spPr>
          <a:xfrm>
            <a:off x="714895" y="3466407"/>
            <a:ext cx="10848109" cy="15046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a:t>Каждый функциональный модуль охватывает все образовательные области (социально-коммуникативное развитие, познавательное развитие, речевое развитие, художественно-эстетическое развитие, физическое развитие) с учетом индивидуальных и возрастных особенностей дошкольников </a:t>
            </a:r>
          </a:p>
        </p:txBody>
      </p:sp>
      <p:sp>
        <p:nvSpPr>
          <p:cNvPr id="4" name="Скругленный прямоугольник 3"/>
          <p:cNvSpPr/>
          <p:nvPr/>
        </p:nvSpPr>
        <p:spPr>
          <a:xfrm>
            <a:off x="714895" y="5095701"/>
            <a:ext cx="11089178" cy="15046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a:t>Количественное наполнение каждой из позиций Перечней функциональных модулей соответствует требованиям к устройству и организации помещений ДОО по принципу предлагаемого количества, исходя из типовой численности группы детей.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840" y="623455"/>
            <a:ext cx="3568931" cy="2676698"/>
          </a:xfrm>
          <a:prstGeom prst="rect">
            <a:avLst/>
          </a:prstGeom>
        </p:spPr>
      </p:pic>
    </p:spTree>
    <p:extLst>
      <p:ext uri="{BB962C8B-B14F-4D97-AF65-F5344CB8AC3E}">
        <p14:creationId xmlns:p14="http://schemas.microsoft.com/office/powerpoint/2010/main" val="147117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74320" y="197547"/>
            <a:ext cx="5818909" cy="6660453"/>
          </a:xfrm>
          <a:prstGeom prst="rect">
            <a:avLst/>
          </a:prstGeom>
        </p:spPr>
      </p:pic>
      <p:pic>
        <p:nvPicPr>
          <p:cNvPr id="3" name="Рисунок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093229" y="197546"/>
            <a:ext cx="5636029" cy="6660453"/>
          </a:xfrm>
          <a:prstGeom prst="rect">
            <a:avLst/>
          </a:prstGeom>
        </p:spPr>
      </p:pic>
    </p:spTree>
    <p:extLst>
      <p:ext uri="{BB962C8B-B14F-4D97-AF65-F5344CB8AC3E}">
        <p14:creationId xmlns:p14="http://schemas.microsoft.com/office/powerpoint/2010/main" val="369250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6678" y="634942"/>
            <a:ext cx="6259484" cy="5914005"/>
          </a:xfrm>
          <a:prstGeom prst="rect">
            <a:avLst/>
          </a:prstGeom>
        </p:spPr>
      </p:pic>
      <p:pic>
        <p:nvPicPr>
          <p:cNvPr id="3" name="Рисунок 2"/>
          <p:cNvPicPr>
            <a:picLocks noChangeAspect="1"/>
          </p:cNvPicPr>
          <p:nvPr/>
        </p:nvPicPr>
        <p:blipFill>
          <a:blip r:embed="rId3"/>
          <a:stretch>
            <a:fillRect/>
          </a:stretch>
        </p:blipFill>
        <p:spPr>
          <a:xfrm>
            <a:off x="6890992" y="3814215"/>
            <a:ext cx="4793008" cy="252731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253" y="634942"/>
            <a:ext cx="4468553" cy="2976126"/>
          </a:xfrm>
          <a:prstGeom prst="rect">
            <a:avLst/>
          </a:prstGeom>
        </p:spPr>
      </p:pic>
    </p:spTree>
    <p:extLst>
      <p:ext uri="{BB962C8B-B14F-4D97-AF65-F5344CB8AC3E}">
        <p14:creationId xmlns:p14="http://schemas.microsoft.com/office/powerpoint/2010/main" val="3357735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0249" y="362472"/>
            <a:ext cx="8251614" cy="649552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938" y="1008352"/>
            <a:ext cx="3557848" cy="2668386"/>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691" y="4189614"/>
            <a:ext cx="3557848" cy="2311552"/>
          </a:xfrm>
          <a:prstGeom prst="rect">
            <a:avLst/>
          </a:prstGeom>
        </p:spPr>
      </p:pic>
    </p:spTree>
    <p:extLst>
      <p:ext uri="{BB962C8B-B14F-4D97-AF65-F5344CB8AC3E}">
        <p14:creationId xmlns:p14="http://schemas.microsoft.com/office/powerpoint/2010/main" val="3262063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3127" y="422814"/>
            <a:ext cx="6467302" cy="6337162"/>
          </a:xfrm>
          <a:prstGeom prst="rect">
            <a:avLst/>
          </a:prstGeom>
        </p:spPr>
      </p:pic>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475614" y="602402"/>
            <a:ext cx="5400502" cy="5977986"/>
          </a:xfrm>
          <a:prstGeom prst="rect">
            <a:avLst/>
          </a:prstGeom>
        </p:spPr>
      </p:pic>
    </p:spTree>
    <p:extLst>
      <p:ext uri="{BB962C8B-B14F-4D97-AF65-F5344CB8AC3E}">
        <p14:creationId xmlns:p14="http://schemas.microsoft.com/office/powerpoint/2010/main" val="1729792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9484" y="665018"/>
            <a:ext cx="6197572" cy="6001790"/>
          </a:xfrm>
          <a:prstGeom prst="rect">
            <a:avLst/>
          </a:prstGeom>
        </p:spPr>
      </p:pic>
      <p:pic>
        <p:nvPicPr>
          <p:cNvPr id="3" name="Рисунок 2"/>
          <p:cNvPicPr>
            <a:picLocks noChangeAspect="1"/>
          </p:cNvPicPr>
          <p:nvPr/>
        </p:nvPicPr>
        <p:blipFill>
          <a:blip r:embed="rId4"/>
          <a:stretch>
            <a:fillRect/>
          </a:stretch>
        </p:blipFill>
        <p:spPr>
          <a:xfrm>
            <a:off x="6567056" y="598516"/>
            <a:ext cx="5320144" cy="2959331"/>
          </a:xfrm>
          <a:prstGeom prst="rect">
            <a:avLst/>
          </a:prstGeom>
        </p:spPr>
      </p:pic>
      <p:pic>
        <p:nvPicPr>
          <p:cNvPr id="4" name="Рисунок 3"/>
          <p:cNvPicPr>
            <a:picLocks noChangeAspect="1"/>
          </p:cNvPicPr>
          <p:nvPr/>
        </p:nvPicPr>
        <p:blipFill>
          <a:blip r:embed="rId5"/>
          <a:stretch>
            <a:fillRect/>
          </a:stretch>
        </p:blipFill>
        <p:spPr>
          <a:xfrm>
            <a:off x="6567056" y="3665913"/>
            <a:ext cx="5624944" cy="2917767"/>
          </a:xfrm>
          <a:prstGeom prst="rect">
            <a:avLst/>
          </a:prstGeom>
        </p:spPr>
      </p:pic>
    </p:spTree>
    <p:extLst>
      <p:ext uri="{BB962C8B-B14F-4D97-AF65-F5344CB8AC3E}">
        <p14:creationId xmlns:p14="http://schemas.microsoft.com/office/powerpoint/2010/main" val="2481569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3585" y="469755"/>
            <a:ext cx="6581183" cy="6271867"/>
          </a:xfrm>
          <a:prstGeom prst="rect">
            <a:avLst/>
          </a:prstGeom>
        </p:spPr>
      </p:pic>
      <p:pic>
        <p:nvPicPr>
          <p:cNvPr id="3" name="Рисунок 2"/>
          <p:cNvPicPr>
            <a:picLocks noChangeAspect="1"/>
          </p:cNvPicPr>
          <p:nvPr/>
        </p:nvPicPr>
        <p:blipFill rotWithShape="1">
          <a:blip r:embed="rId3"/>
          <a:srcRect l="4938"/>
          <a:stretch/>
        </p:blipFill>
        <p:spPr>
          <a:xfrm>
            <a:off x="7131625" y="469755"/>
            <a:ext cx="4896891" cy="6197052"/>
          </a:xfrm>
          <a:prstGeom prst="rect">
            <a:avLst/>
          </a:prstGeom>
        </p:spPr>
      </p:pic>
    </p:spTree>
    <p:extLst>
      <p:ext uri="{BB962C8B-B14F-4D97-AF65-F5344CB8AC3E}">
        <p14:creationId xmlns:p14="http://schemas.microsoft.com/office/powerpoint/2010/main" val="65182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3">
            <a:extLst>
              <a:ext uri="{FF2B5EF4-FFF2-40B4-BE49-F238E27FC236}">
                <a16:creationId xmlns:a16="http://schemas.microsoft.com/office/drawing/2014/main" id="{35929C46-4A9B-4EE9-959C-C3F0A4FFEC5A}"/>
              </a:ext>
            </a:extLst>
          </p:cNvPr>
          <p:cNvSpPr txBox="1">
            <a:spLocks/>
          </p:cNvSpPr>
          <p:nvPr/>
        </p:nvSpPr>
        <p:spPr bwMode="auto">
          <a:xfrm>
            <a:off x="1981200" y="90287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Формируем программу действий </a:t>
            </a:r>
          </a:p>
        </p:txBody>
      </p:sp>
      <p:sp>
        <p:nvSpPr>
          <p:cNvPr id="20483" name="Місце для вмісту 2">
            <a:extLst>
              <a:ext uri="{FF2B5EF4-FFF2-40B4-BE49-F238E27FC236}">
                <a16:creationId xmlns:a16="http://schemas.microsoft.com/office/drawing/2014/main" id="{BF8A3C16-A5D1-4042-8CB2-7270E18BAA0F}"/>
              </a:ext>
            </a:extLst>
          </p:cNvPr>
          <p:cNvSpPr txBox="1">
            <a:spLocks/>
          </p:cNvSpPr>
          <p:nvPr/>
        </p:nvSpPr>
        <p:spPr bwMode="auto">
          <a:xfrm>
            <a:off x="847899" y="1524506"/>
            <a:ext cx="10365970" cy="138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ru-RU" altLang="ru-RU" sz="2400" b="1" dirty="0"/>
              <a:t>Основные общеобразовательные программы подлежат приведению в соответствие с федеральными основными общеобразовательными программами не позднее </a:t>
            </a:r>
            <a:r>
              <a:rPr lang="ru-RU" altLang="ru-RU" sz="2400" b="1" dirty="0">
                <a:solidFill>
                  <a:srgbClr val="FF0000"/>
                </a:solidFill>
              </a:rPr>
              <a:t>1 сентября 2023 года</a:t>
            </a:r>
          </a:p>
        </p:txBody>
      </p:sp>
      <p:sp>
        <p:nvSpPr>
          <p:cNvPr id="6" name="TextBox 5">
            <a:extLst>
              <a:ext uri="{FF2B5EF4-FFF2-40B4-BE49-F238E27FC236}">
                <a16:creationId xmlns:a16="http://schemas.microsoft.com/office/drawing/2014/main" id="{0A8DB4D9-3F78-4C64-A7B5-5AD4306432CC}"/>
              </a:ext>
            </a:extLst>
          </p:cNvPr>
          <p:cNvSpPr txBox="1"/>
          <p:nvPr/>
        </p:nvSpPr>
        <p:spPr>
          <a:xfrm>
            <a:off x="581891" y="3378716"/>
            <a:ext cx="10756669" cy="707886"/>
          </a:xfrm>
          <a:prstGeom prst="rect">
            <a:avLst/>
          </a:prstGeom>
          <a:noFill/>
        </p:spPr>
        <p:txBody>
          <a:bodyPr wrap="square">
            <a:spAutoFit/>
          </a:bodyPr>
          <a:lstStyle/>
          <a:p>
            <a:pPr algn="just"/>
            <a:r>
              <a:rPr lang="ru-RU" sz="2000" b="1" dirty="0"/>
              <a:t>ДОО имеет право до конца учебного года работать по существующей в настоящее время основной образовательной программе</a:t>
            </a:r>
          </a:p>
        </p:txBody>
      </p:sp>
      <p:sp>
        <p:nvSpPr>
          <p:cNvPr id="9" name="TextBox 8">
            <a:extLst>
              <a:ext uri="{FF2B5EF4-FFF2-40B4-BE49-F238E27FC236}">
                <a16:creationId xmlns:a16="http://schemas.microsoft.com/office/drawing/2014/main" id="{43F10BD8-E672-4145-B1A3-04DD1C3501C9}"/>
              </a:ext>
            </a:extLst>
          </p:cNvPr>
          <p:cNvSpPr txBox="1"/>
          <p:nvPr/>
        </p:nvSpPr>
        <p:spPr>
          <a:xfrm>
            <a:off x="847899" y="4950922"/>
            <a:ext cx="10490661" cy="400110"/>
          </a:xfrm>
          <a:prstGeom prst="rect">
            <a:avLst/>
          </a:prstGeom>
          <a:noFill/>
        </p:spPr>
        <p:txBody>
          <a:bodyPr wrap="square">
            <a:spAutoFit/>
          </a:bodyPr>
          <a:lstStyle/>
          <a:p>
            <a:pPr algn="just"/>
            <a:r>
              <a:rPr lang="ru-RU" sz="2000" b="1" dirty="0"/>
              <a:t>Последний возможный срок утверждения новой ООП – </a:t>
            </a:r>
            <a:r>
              <a:rPr lang="ru-RU" sz="2000" b="1" dirty="0">
                <a:solidFill>
                  <a:srgbClr val="FF0000"/>
                </a:solidFill>
              </a:rPr>
              <a:t>31 августа 2023 года </a:t>
            </a:r>
          </a:p>
        </p:txBody>
      </p:sp>
    </p:spTree>
    <p:extLst>
      <p:ext uri="{BB962C8B-B14F-4D97-AF65-F5344CB8AC3E}">
        <p14:creationId xmlns:p14="http://schemas.microsoft.com/office/powerpoint/2010/main" val="3497694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Спасибо за внимание</a:t>
            </a:r>
            <a:r>
              <a:rPr lang="ru-RU" dirty="0">
                <a:latin typeface="Tahoma" panose="020B0604030504040204" pitchFamily="34" charset="0"/>
                <a:ea typeface="Tahoma" panose="020B0604030504040204" pitchFamily="34" charset="0"/>
                <a:cs typeface="Tahoma" panose="020B0604030504040204" pitchFamily="34" charset="0"/>
              </a:rPr>
              <a:t>!</a:t>
            </a:r>
          </a:p>
        </p:txBody>
      </p:sp>
      <p:sp>
        <p:nvSpPr>
          <p:cNvPr id="6" name="Прямоугольник 5"/>
          <p:cNvSpPr/>
          <p:nvPr/>
        </p:nvSpPr>
        <p:spPr>
          <a:xfrm>
            <a:off x="3676650" y="5262860"/>
            <a:ext cx="6096000" cy="646331"/>
          </a:xfrm>
          <a:prstGeom prst="rect">
            <a:avLst/>
          </a:prstGeom>
        </p:spPr>
        <p:txBody>
          <a:bodyPr>
            <a:spAutoFit/>
          </a:bodyPr>
          <a:lstStyle/>
          <a:p>
            <a:pPr algn="r"/>
            <a:r>
              <a:rPr lang="ru-RU" dirty="0"/>
              <a:t>Телефон: 8</a:t>
            </a:r>
            <a:r>
              <a:rPr lang="en-US" dirty="0"/>
              <a:t> </a:t>
            </a:r>
            <a:r>
              <a:rPr lang="ru-RU" dirty="0"/>
              <a:t>(8212) 28-60-11</a:t>
            </a:r>
          </a:p>
          <a:p>
            <a:pPr algn="r"/>
            <a:r>
              <a:rPr lang="en-US" dirty="0"/>
              <a:t>Email: kriro@minobr.rkomi.ru</a:t>
            </a:r>
            <a:endParaRPr lang="ru-RU" dirty="0"/>
          </a:p>
        </p:txBody>
      </p:sp>
      <p:sp>
        <p:nvSpPr>
          <p:cNvPr id="2" name="Номер слайда 1">
            <a:extLst>
              <a:ext uri="{FF2B5EF4-FFF2-40B4-BE49-F238E27FC236}">
                <a16:creationId xmlns:a16="http://schemas.microsoft.com/office/drawing/2014/main" id="{EFB093E8-05FE-4FC8-BD80-917CBF9776C5}"/>
              </a:ext>
            </a:extLst>
          </p:cNvPr>
          <p:cNvSpPr>
            <a:spLocks noGrp="1"/>
          </p:cNvSpPr>
          <p:nvPr>
            <p:ph type="sldNum" sz="quarter" idx="12"/>
          </p:nvPr>
        </p:nvSpPr>
        <p:spPr/>
        <p:txBody>
          <a:bodyPr/>
          <a:lstStyle/>
          <a:p>
            <a:fld id="{1998433D-F37C-42DE-BDDF-D4AF2782815C}" type="slidenum">
              <a:rPr lang="ru-RU" smtClean="0">
                <a:solidFill>
                  <a:prstClr val="black"/>
                </a:solidFill>
              </a:rPr>
              <a:pPr/>
              <a:t>40</a:t>
            </a:fld>
            <a:endParaRPr lang="ru-RU" dirty="0">
              <a:solidFill>
                <a:prstClr val="black"/>
              </a:solidFill>
            </a:endParaRPr>
          </a:p>
        </p:txBody>
      </p:sp>
    </p:spTree>
    <p:extLst>
      <p:ext uri="{BB962C8B-B14F-4D97-AF65-F5344CB8AC3E}">
        <p14:creationId xmlns:p14="http://schemas.microsoft.com/office/powerpoint/2010/main" val="81108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81200" y="77498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sp>
        <p:nvSpPr>
          <p:cNvPr id="27651" name="Місце для вмісту 2">
            <a:extLst>
              <a:ext uri="{FF2B5EF4-FFF2-40B4-BE49-F238E27FC236}">
                <a16:creationId xmlns:a16="http://schemas.microsoft.com/office/drawing/2014/main" id="{54FDFB2E-7542-4264-8F90-C2488FF0F696}"/>
              </a:ext>
            </a:extLst>
          </p:cNvPr>
          <p:cNvSpPr txBox="1">
            <a:spLocks/>
          </p:cNvSpPr>
          <p:nvPr/>
        </p:nvSpPr>
        <p:spPr bwMode="auto">
          <a:xfrm>
            <a:off x="1524001" y="1572196"/>
            <a:ext cx="352518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lnSpc>
                <a:spcPct val="90000"/>
              </a:lnSpc>
              <a:spcBef>
                <a:spcPts val="600"/>
              </a:spcBef>
              <a:tabLst>
                <a:tab pos="630238" algn="r"/>
              </a:tabLst>
            </a:pPr>
            <a:r>
              <a:rPr lang="ru-RU" sz="2000" b="1" dirty="0">
                <a:ea typeface="Verdana" panose="020B0604030504040204" pitchFamily="34" charset="0"/>
              </a:rPr>
              <a:t>Носит рекомендательный характер</a:t>
            </a:r>
          </a:p>
        </p:txBody>
      </p:sp>
      <p:sp>
        <p:nvSpPr>
          <p:cNvPr id="4" name="TextBox 3">
            <a:extLst>
              <a:ext uri="{FF2B5EF4-FFF2-40B4-BE49-F238E27FC236}">
                <a16:creationId xmlns:a16="http://schemas.microsoft.com/office/drawing/2014/main" id="{BAC8BEB4-3F71-48F2-A532-FD761D3BA22F}"/>
              </a:ext>
            </a:extLst>
          </p:cNvPr>
          <p:cNvSpPr txBox="1"/>
          <p:nvPr/>
        </p:nvSpPr>
        <p:spPr>
          <a:xfrm>
            <a:off x="5904932" y="1572195"/>
            <a:ext cx="4042505" cy="923330"/>
          </a:xfrm>
          <a:prstGeom prst="rect">
            <a:avLst/>
          </a:prstGeom>
          <a:noFill/>
        </p:spPr>
        <p:txBody>
          <a:bodyPr wrap="square">
            <a:spAutoFit/>
          </a:bodyPr>
          <a:lstStyle/>
          <a:p>
            <a:pPr algn="ctr">
              <a:lnSpc>
                <a:spcPct val="90000"/>
              </a:lnSpc>
              <a:spcBef>
                <a:spcPts val="600"/>
              </a:spcBef>
              <a:tabLst>
                <a:tab pos="630238" algn="r"/>
              </a:tabLst>
            </a:pPr>
            <a:r>
              <a:rPr lang="ru-RU" sz="2000" b="1" dirty="0">
                <a:ea typeface="Verdana" panose="020B0604030504040204" pitchFamily="34" charset="0"/>
              </a:rPr>
              <a:t>Является нормативным правовым документом, равным по статусу ФГОС</a:t>
            </a:r>
          </a:p>
        </p:txBody>
      </p:sp>
      <p:cxnSp>
        <p:nvCxnSpPr>
          <p:cNvPr id="3" name="Прямая соединительная линия 2">
            <a:extLst>
              <a:ext uri="{FF2B5EF4-FFF2-40B4-BE49-F238E27FC236}">
                <a16:creationId xmlns:a16="http://schemas.microsoft.com/office/drawing/2014/main" id="{6522EBD5-3E85-47EB-827D-C1DE53F25DB1}"/>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4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81200" y="77498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sp>
        <p:nvSpPr>
          <p:cNvPr id="6" name="TextBox 5">
            <a:extLst>
              <a:ext uri="{FF2B5EF4-FFF2-40B4-BE49-F238E27FC236}">
                <a16:creationId xmlns:a16="http://schemas.microsoft.com/office/drawing/2014/main" id="{201B2E95-ADE8-40B1-B13A-5601B701319A}"/>
              </a:ext>
            </a:extLst>
          </p:cNvPr>
          <p:cNvSpPr txBox="1"/>
          <p:nvPr/>
        </p:nvSpPr>
        <p:spPr>
          <a:xfrm>
            <a:off x="1981201" y="1765538"/>
            <a:ext cx="3520239" cy="1708160"/>
          </a:xfrm>
          <a:prstGeom prst="rect">
            <a:avLst/>
          </a:prstGeom>
          <a:noFill/>
        </p:spPr>
        <p:txBody>
          <a:bodyPr wrap="square">
            <a:spAutoFit/>
          </a:bodyPr>
          <a:lstStyle/>
          <a:p>
            <a:pPr>
              <a:lnSpc>
                <a:spcPct val="90000"/>
              </a:lnSpc>
              <a:spcBef>
                <a:spcPts val="600"/>
              </a:spcBef>
              <a:tabLst>
                <a:tab pos="630238" algn="r"/>
              </a:tabLst>
            </a:pPr>
            <a:r>
              <a:rPr lang="ru-RU" sz="2000" b="1" dirty="0">
                <a:ea typeface="Verdana" panose="020B0604030504040204" pitchFamily="34" charset="0"/>
              </a:rPr>
              <a:t>Структура:</a:t>
            </a:r>
          </a:p>
          <a:p>
            <a:pPr>
              <a:lnSpc>
                <a:spcPct val="90000"/>
              </a:lnSpc>
              <a:spcBef>
                <a:spcPts val="600"/>
              </a:spcBef>
              <a:tabLst>
                <a:tab pos="630238" algn="r"/>
              </a:tabLst>
            </a:pPr>
            <a:r>
              <a:rPr lang="ru-RU" sz="2000" b="1" dirty="0">
                <a:ea typeface="Verdana" panose="020B0604030504040204" pitchFamily="34" charset="0"/>
              </a:rPr>
              <a:t>Целевой раздел</a:t>
            </a:r>
          </a:p>
          <a:p>
            <a:pPr>
              <a:lnSpc>
                <a:spcPct val="90000"/>
              </a:lnSpc>
              <a:spcBef>
                <a:spcPts val="600"/>
              </a:spcBef>
              <a:tabLst>
                <a:tab pos="630238" algn="r"/>
              </a:tabLst>
            </a:pPr>
            <a:r>
              <a:rPr lang="ru-RU" sz="2000" b="1" dirty="0">
                <a:ea typeface="Verdana" panose="020B0604030504040204" pitchFamily="34" charset="0"/>
              </a:rPr>
              <a:t>Содержательный раздел</a:t>
            </a:r>
          </a:p>
          <a:p>
            <a:pPr>
              <a:lnSpc>
                <a:spcPct val="90000"/>
              </a:lnSpc>
              <a:spcBef>
                <a:spcPts val="600"/>
              </a:spcBef>
              <a:tabLst>
                <a:tab pos="630238" algn="r"/>
              </a:tabLst>
            </a:pPr>
            <a:r>
              <a:rPr lang="ru-RU" sz="2000" b="1" dirty="0">
                <a:ea typeface="Verdana" panose="020B0604030504040204" pitchFamily="34" charset="0"/>
              </a:rPr>
              <a:t>Организационный раздел</a:t>
            </a:r>
          </a:p>
        </p:txBody>
      </p:sp>
      <p:sp>
        <p:nvSpPr>
          <p:cNvPr id="8" name="TextBox 7">
            <a:extLst>
              <a:ext uri="{FF2B5EF4-FFF2-40B4-BE49-F238E27FC236}">
                <a16:creationId xmlns:a16="http://schemas.microsoft.com/office/drawing/2014/main" id="{62AEC4D1-83B0-4003-8EA8-8B0F70A37311}"/>
              </a:ext>
            </a:extLst>
          </p:cNvPr>
          <p:cNvSpPr txBox="1"/>
          <p:nvPr/>
        </p:nvSpPr>
        <p:spPr>
          <a:xfrm>
            <a:off x="5817105" y="1765538"/>
            <a:ext cx="3520239" cy="1708160"/>
          </a:xfrm>
          <a:prstGeom prst="rect">
            <a:avLst/>
          </a:prstGeom>
          <a:noFill/>
        </p:spPr>
        <p:txBody>
          <a:bodyPr wrap="square">
            <a:spAutoFit/>
          </a:bodyPr>
          <a:lstStyle/>
          <a:p>
            <a:pPr>
              <a:lnSpc>
                <a:spcPct val="90000"/>
              </a:lnSpc>
              <a:spcBef>
                <a:spcPts val="600"/>
              </a:spcBef>
              <a:tabLst>
                <a:tab pos="630238" algn="r"/>
              </a:tabLst>
            </a:pPr>
            <a:r>
              <a:rPr lang="ru-RU" sz="2000" b="1" dirty="0">
                <a:ea typeface="Verdana" panose="020B0604030504040204" pitchFamily="34" charset="0"/>
              </a:rPr>
              <a:t>Структура:</a:t>
            </a:r>
          </a:p>
          <a:p>
            <a:pPr>
              <a:lnSpc>
                <a:spcPct val="90000"/>
              </a:lnSpc>
              <a:spcBef>
                <a:spcPts val="600"/>
              </a:spcBef>
              <a:tabLst>
                <a:tab pos="630238" algn="r"/>
              </a:tabLst>
            </a:pPr>
            <a:r>
              <a:rPr lang="ru-RU" sz="2000" b="1" dirty="0">
                <a:ea typeface="Verdana" panose="020B0604030504040204" pitchFamily="34" charset="0"/>
              </a:rPr>
              <a:t>Целевой раздел</a:t>
            </a:r>
          </a:p>
          <a:p>
            <a:pPr>
              <a:lnSpc>
                <a:spcPct val="90000"/>
              </a:lnSpc>
              <a:spcBef>
                <a:spcPts val="600"/>
              </a:spcBef>
              <a:tabLst>
                <a:tab pos="630238" algn="r"/>
              </a:tabLst>
            </a:pPr>
            <a:r>
              <a:rPr lang="ru-RU" sz="2000" b="1" dirty="0">
                <a:ea typeface="Verdana" panose="020B0604030504040204" pitchFamily="34" charset="0"/>
              </a:rPr>
              <a:t>Содержательный раздел</a:t>
            </a:r>
          </a:p>
          <a:p>
            <a:pPr>
              <a:lnSpc>
                <a:spcPct val="90000"/>
              </a:lnSpc>
              <a:spcBef>
                <a:spcPts val="600"/>
              </a:spcBef>
              <a:tabLst>
                <a:tab pos="630238" algn="r"/>
              </a:tabLst>
            </a:pPr>
            <a:r>
              <a:rPr lang="ru-RU" sz="2000" b="1" dirty="0">
                <a:ea typeface="Verdana" panose="020B0604030504040204" pitchFamily="34" charset="0"/>
              </a:rPr>
              <a:t>Организационный раздел</a:t>
            </a:r>
          </a:p>
        </p:txBody>
      </p:sp>
      <p:cxnSp>
        <p:nvCxnSpPr>
          <p:cNvPr id="11" name="Прямая соединительная линия 10">
            <a:extLst>
              <a:ext uri="{FF2B5EF4-FFF2-40B4-BE49-F238E27FC236}">
                <a16:creationId xmlns:a16="http://schemas.microsoft.com/office/drawing/2014/main" id="{125843EF-AD25-4DAE-861E-5969CB5E0CD1}"/>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2847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81200" y="77498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sp>
        <p:nvSpPr>
          <p:cNvPr id="9" name="TextBox 8">
            <a:extLst>
              <a:ext uri="{FF2B5EF4-FFF2-40B4-BE49-F238E27FC236}">
                <a16:creationId xmlns:a16="http://schemas.microsoft.com/office/drawing/2014/main" id="{4AFBBAC3-E621-4E90-81F1-F061B4A7CAEC}"/>
              </a:ext>
            </a:extLst>
          </p:cNvPr>
          <p:cNvSpPr txBox="1"/>
          <p:nvPr/>
        </p:nvSpPr>
        <p:spPr>
          <a:xfrm>
            <a:off x="881148" y="1572196"/>
            <a:ext cx="4355783" cy="4699748"/>
          </a:xfrm>
          <a:prstGeom prst="rect">
            <a:avLst/>
          </a:prstGeom>
          <a:noFill/>
        </p:spPr>
        <p:txBody>
          <a:bodyPr wrap="square">
            <a:spAutoFit/>
          </a:bodyPr>
          <a:lstStyle/>
          <a:p>
            <a:pPr algn="just">
              <a:lnSpc>
                <a:spcPct val="90000"/>
              </a:lnSpc>
              <a:spcAft>
                <a:spcPts val="1200"/>
              </a:spcAft>
              <a:tabLst>
                <a:tab pos="630238" algn="r"/>
              </a:tabLst>
            </a:pPr>
            <a:r>
              <a:rPr lang="ru-RU" sz="1900" b="1" dirty="0">
                <a:ea typeface="Verdana" panose="020B0604030504040204" pitchFamily="34" charset="0"/>
              </a:rPr>
              <a:t>Целевой раздел</a:t>
            </a: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Пояснительная записка</a:t>
            </a:r>
          </a:p>
          <a:p>
            <a:pPr marL="342900" indent="-342900" algn="just">
              <a:lnSpc>
                <a:spcPct val="90000"/>
              </a:lnSpc>
              <a:spcAft>
                <a:spcPts val="1200"/>
              </a:spcAft>
              <a:buFont typeface="Arial" panose="020B0604020202020204" pitchFamily="34" charset="0"/>
              <a:buChar char="•"/>
            </a:pPr>
            <a:r>
              <a:rPr lang="ru-RU" sz="1900" b="1" dirty="0">
                <a:ea typeface="Times New Roman" panose="02020603050405020304" pitchFamily="18" charset="0"/>
              </a:rPr>
              <a:t>Цели и задачи Программы</a:t>
            </a:r>
          </a:p>
          <a:p>
            <a:pPr marL="342900" indent="-342900" algn="just">
              <a:lnSpc>
                <a:spcPct val="90000"/>
              </a:lnSpc>
              <a:spcAft>
                <a:spcPts val="1200"/>
              </a:spcAft>
              <a:buFont typeface="Arial" panose="020B0604020202020204" pitchFamily="34" charset="0"/>
              <a:buChar char="•"/>
            </a:pPr>
            <a:r>
              <a:rPr lang="ru-RU" sz="1900" b="1" dirty="0">
                <a:ea typeface="Times New Roman" panose="02020603050405020304" pitchFamily="18" charset="0"/>
              </a:rPr>
              <a:t>Принципы и подходы к формированию Программы</a:t>
            </a: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Планируемые результаты </a:t>
            </a:r>
            <a:r>
              <a:rPr lang="ru-RU" sz="1900" kern="1400" dirty="0">
                <a:ea typeface="SimSun" panose="02010600030101010101" pitchFamily="2" charset="-122"/>
              </a:rPr>
              <a:t>(в виде целевых ориентиров в младенческом, раннем возрасте, на этапе завершения дошкольного образования)</a:t>
            </a:r>
            <a:endParaRPr lang="ru-RU" sz="1900" b="1" kern="1400" dirty="0">
              <a:ea typeface="SimSun" panose="02010600030101010101" pitchFamily="2" charset="-122"/>
            </a:endParaRP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Развивающее оценивание качества образовательной деятельности по Программе</a:t>
            </a:r>
          </a:p>
          <a:p>
            <a:pPr algn="just">
              <a:lnSpc>
                <a:spcPct val="90000"/>
              </a:lnSpc>
              <a:spcAft>
                <a:spcPts val="1200"/>
              </a:spcAft>
              <a:tabLst>
                <a:tab pos="630238" algn="r"/>
              </a:tabLst>
            </a:pPr>
            <a:endParaRPr lang="ru-RU" sz="1900" b="1" dirty="0">
              <a:ea typeface="Verdana" panose="020B0604030504040204" pitchFamily="34" charset="0"/>
            </a:endParaRPr>
          </a:p>
        </p:txBody>
      </p:sp>
      <p:sp>
        <p:nvSpPr>
          <p:cNvPr id="10" name="TextBox 9">
            <a:extLst>
              <a:ext uri="{FF2B5EF4-FFF2-40B4-BE49-F238E27FC236}">
                <a16:creationId xmlns:a16="http://schemas.microsoft.com/office/drawing/2014/main" id="{8C6358B2-D07E-484D-9E69-387B36371FAA}"/>
              </a:ext>
            </a:extLst>
          </p:cNvPr>
          <p:cNvSpPr txBox="1"/>
          <p:nvPr/>
        </p:nvSpPr>
        <p:spPr>
          <a:xfrm>
            <a:off x="6157415" y="1790011"/>
            <a:ext cx="5122955" cy="3230115"/>
          </a:xfrm>
          <a:prstGeom prst="rect">
            <a:avLst/>
          </a:prstGeom>
          <a:noFill/>
        </p:spPr>
        <p:txBody>
          <a:bodyPr wrap="square">
            <a:spAutoFit/>
          </a:bodyPr>
          <a:lstStyle/>
          <a:p>
            <a:pPr algn="just">
              <a:lnSpc>
                <a:spcPct val="90000"/>
              </a:lnSpc>
              <a:spcAft>
                <a:spcPts val="1200"/>
              </a:spcAft>
              <a:tabLst>
                <a:tab pos="630238" algn="r"/>
              </a:tabLst>
            </a:pPr>
            <a:r>
              <a:rPr lang="ru-RU" sz="1900" b="1" dirty="0">
                <a:ea typeface="Verdana" panose="020B0604030504040204" pitchFamily="34" charset="0"/>
              </a:rPr>
              <a:t>Целевой раздел</a:t>
            </a: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Пояснительная записка</a:t>
            </a:r>
          </a:p>
          <a:p>
            <a:pPr marL="342900" indent="-342900" algn="just">
              <a:lnSpc>
                <a:spcPct val="90000"/>
              </a:lnSpc>
              <a:spcAft>
                <a:spcPts val="1200"/>
              </a:spcAft>
              <a:buFont typeface="Arial" panose="020B0604020202020204" pitchFamily="34" charset="0"/>
              <a:buChar char="•"/>
            </a:pPr>
            <a:r>
              <a:rPr lang="ru-RU" sz="1900" b="1" dirty="0">
                <a:ea typeface="Times New Roman" panose="02020603050405020304" pitchFamily="18" charset="0"/>
              </a:rPr>
              <a:t>Цели и задачи Программы</a:t>
            </a:r>
          </a:p>
          <a:p>
            <a:pPr marL="342900" indent="-342900" algn="just">
              <a:lnSpc>
                <a:spcPct val="90000"/>
              </a:lnSpc>
              <a:spcAft>
                <a:spcPts val="1200"/>
              </a:spcAft>
              <a:buFont typeface="Arial" panose="020B0604020202020204" pitchFamily="34" charset="0"/>
              <a:buChar char="•"/>
            </a:pPr>
            <a:r>
              <a:rPr lang="ru-RU" sz="1900" b="1" dirty="0">
                <a:ea typeface="Times New Roman" panose="02020603050405020304" pitchFamily="18" charset="0"/>
              </a:rPr>
              <a:t>Принципы и подходы к формированию Программы</a:t>
            </a: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Планируемые результаты</a:t>
            </a:r>
          </a:p>
          <a:p>
            <a:pPr marL="342900" indent="-342900" algn="just">
              <a:lnSpc>
                <a:spcPct val="90000"/>
              </a:lnSpc>
              <a:spcAft>
                <a:spcPts val="1200"/>
              </a:spcAft>
              <a:buFont typeface="Wingdings" panose="05000000000000000000" pitchFamily="2" charset="2"/>
              <a:buChar char="ü"/>
            </a:pPr>
            <a:r>
              <a:rPr lang="ru-RU" sz="1900" b="1" kern="1400" dirty="0">
                <a:ea typeface="SimSun" panose="02010600030101010101" pitchFamily="2" charset="-122"/>
              </a:rPr>
              <a:t>Педагогическая диагностика достижения планируемых результатов</a:t>
            </a:r>
            <a:endParaRPr lang="ru-RU" sz="1900" b="1" dirty="0">
              <a:ea typeface="Verdana" panose="020B0604030504040204" pitchFamily="34" charset="0"/>
            </a:endParaRPr>
          </a:p>
        </p:txBody>
      </p:sp>
      <p:cxnSp>
        <p:nvCxnSpPr>
          <p:cNvPr id="12" name="Прямая соединительная линия 11">
            <a:extLst>
              <a:ext uri="{FF2B5EF4-FFF2-40B4-BE49-F238E27FC236}">
                <a16:creationId xmlns:a16="http://schemas.microsoft.com/office/drawing/2014/main" id="{EC04AC38-FB39-460C-BCC0-91E4C7659A78}"/>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663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81200" y="77498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cxnSp>
        <p:nvCxnSpPr>
          <p:cNvPr id="11" name="Прямая соединительная линия 10">
            <a:extLst>
              <a:ext uri="{FF2B5EF4-FFF2-40B4-BE49-F238E27FC236}">
                <a16:creationId xmlns:a16="http://schemas.microsoft.com/office/drawing/2014/main" id="{125843EF-AD25-4DAE-861E-5969CB5E0CD1}"/>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2DC55DF9-279A-4DF1-ABA6-C5B36CCD45B5}"/>
              </a:ext>
            </a:extLst>
          </p:cNvPr>
          <p:cNvSpPr txBox="1"/>
          <p:nvPr/>
        </p:nvSpPr>
        <p:spPr>
          <a:xfrm>
            <a:off x="1800668" y="1711810"/>
            <a:ext cx="3476466" cy="4401205"/>
          </a:xfrm>
          <a:prstGeom prst="rect">
            <a:avLst/>
          </a:prstGeom>
          <a:noFill/>
        </p:spPr>
        <p:txBody>
          <a:bodyPr wrap="square">
            <a:spAutoFit/>
          </a:bodyPr>
          <a:lstStyle/>
          <a:p>
            <a:pPr algn="just">
              <a:tabLst>
                <a:tab pos="540385" algn="l"/>
              </a:tabLst>
            </a:pPr>
            <a:r>
              <a:rPr lang="ru-RU" sz="2000" b="1" dirty="0">
                <a:ea typeface="Times New Roman" panose="02020603050405020304" pitchFamily="18" charset="0"/>
              </a:rPr>
              <a:t>Цель: </a:t>
            </a:r>
            <a:r>
              <a:rPr lang="ru-RU" sz="2000" dirty="0">
                <a:ea typeface="Times New Roman" panose="02020603050405020304" pitchFamily="18" charset="0"/>
              </a:rPr>
              <a:t>проектирование социальных ситуаций развития ребенка и развивающей предметно-пространственной среды, обеспечивающих позитивную социализацию, мотивацию и поддержку индивидуальности детей через общение, игру, познавательно-исследовательскую деятельность и другие формы активности</a:t>
            </a:r>
          </a:p>
        </p:txBody>
      </p:sp>
      <p:sp>
        <p:nvSpPr>
          <p:cNvPr id="6" name="TextBox 5">
            <a:extLst>
              <a:ext uri="{FF2B5EF4-FFF2-40B4-BE49-F238E27FC236}">
                <a16:creationId xmlns:a16="http://schemas.microsoft.com/office/drawing/2014/main" id="{4CB6757D-62C7-4D0A-B2C8-2291DB9B28BD}"/>
              </a:ext>
            </a:extLst>
          </p:cNvPr>
          <p:cNvSpPr txBox="1"/>
          <p:nvPr/>
        </p:nvSpPr>
        <p:spPr>
          <a:xfrm>
            <a:off x="5760794" y="1711810"/>
            <a:ext cx="4047395" cy="2554545"/>
          </a:xfrm>
          <a:prstGeom prst="rect">
            <a:avLst/>
          </a:prstGeom>
          <a:noFill/>
        </p:spPr>
        <p:txBody>
          <a:bodyPr wrap="square">
            <a:spAutoFit/>
          </a:bodyPr>
          <a:lstStyle/>
          <a:p>
            <a:pPr algn="just">
              <a:tabLst>
                <a:tab pos="540385" algn="l"/>
              </a:tabLst>
            </a:pPr>
            <a:r>
              <a:rPr lang="ru-RU" sz="2000" b="1" dirty="0">
                <a:ea typeface="Times New Roman" panose="02020603050405020304" pitchFamily="18" charset="0"/>
              </a:rPr>
              <a:t>Цель: </a:t>
            </a:r>
            <a:r>
              <a:rPr lang="ru-RU" sz="2000" dirty="0">
                <a:ea typeface="Times New Roman" panose="02020603050405020304" pitchFamily="18" charset="0"/>
              </a:rPr>
              <a:t>всестороннее развитие и воспитание ребенка в период дошкольного детства на основе духовно-нравственных ценностей народов Российской Федерации, исторических и национально-культурных традиций</a:t>
            </a:r>
          </a:p>
        </p:txBody>
      </p:sp>
    </p:spTree>
    <p:extLst>
      <p:ext uri="{BB962C8B-B14F-4D97-AF65-F5344CB8AC3E}">
        <p14:creationId xmlns:p14="http://schemas.microsoft.com/office/powerpoint/2010/main" val="280525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3">
            <a:extLst>
              <a:ext uri="{FF2B5EF4-FFF2-40B4-BE49-F238E27FC236}">
                <a16:creationId xmlns:a16="http://schemas.microsoft.com/office/drawing/2014/main" id="{3500131D-10E3-4439-B027-BEB3BE337F77}"/>
              </a:ext>
            </a:extLst>
          </p:cNvPr>
          <p:cNvSpPr txBox="1">
            <a:spLocks/>
          </p:cNvSpPr>
          <p:nvPr/>
        </p:nvSpPr>
        <p:spPr bwMode="auto">
          <a:xfrm>
            <a:off x="1981200" y="774984"/>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900" b="1" dirty="0">
                <a:effectLst>
                  <a:outerShdw blurRad="38100" dist="38100" dir="2700000" algn="tl">
                    <a:srgbClr val="000000">
                      <a:alpha val="43137"/>
                    </a:srgbClr>
                  </a:outerShdw>
                </a:effectLst>
              </a:rPr>
              <a:t>ПООП и ФОП: сходство и различие</a:t>
            </a:r>
          </a:p>
        </p:txBody>
      </p:sp>
      <p:cxnSp>
        <p:nvCxnSpPr>
          <p:cNvPr id="11" name="Прямая соединительная линия 10">
            <a:extLst>
              <a:ext uri="{FF2B5EF4-FFF2-40B4-BE49-F238E27FC236}">
                <a16:creationId xmlns:a16="http://schemas.microsoft.com/office/drawing/2014/main" id="{125843EF-AD25-4DAE-861E-5969CB5E0CD1}"/>
              </a:ext>
            </a:extLst>
          </p:cNvPr>
          <p:cNvCxnSpPr/>
          <p:nvPr/>
        </p:nvCxnSpPr>
        <p:spPr>
          <a:xfrm>
            <a:off x="5423204" y="1572196"/>
            <a:ext cx="0" cy="4844955"/>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2DC55DF9-279A-4DF1-ABA6-C5B36CCD45B5}"/>
              </a:ext>
            </a:extLst>
          </p:cNvPr>
          <p:cNvSpPr txBox="1"/>
          <p:nvPr/>
        </p:nvSpPr>
        <p:spPr>
          <a:xfrm>
            <a:off x="1800668" y="1572196"/>
            <a:ext cx="3476466" cy="2508379"/>
          </a:xfrm>
          <a:prstGeom prst="rect">
            <a:avLst/>
          </a:prstGeom>
          <a:noFill/>
        </p:spPr>
        <p:txBody>
          <a:bodyPr wrap="square">
            <a:spAutoFit/>
          </a:bodyPr>
          <a:lstStyle/>
          <a:p>
            <a:pPr algn="just">
              <a:tabLst>
                <a:tab pos="540385" algn="l"/>
              </a:tabLst>
            </a:pPr>
            <a:r>
              <a:rPr lang="ru-RU" sz="1500" b="1" dirty="0">
                <a:ea typeface="Times New Roman" panose="02020603050405020304" pitchFamily="18" charset="0"/>
              </a:rPr>
              <a:t>Задачи:</a:t>
            </a:r>
          </a:p>
          <a:p>
            <a:pPr indent="-285750" algn="just">
              <a:buFont typeface="Wingdings" panose="05000000000000000000" pitchFamily="2" charset="2"/>
              <a:buChar char="ü"/>
              <a:tabLst>
                <a:tab pos="540385" algn="l"/>
              </a:tabLst>
            </a:pPr>
            <a:endParaRPr lang="ru-RU" sz="1500" dirty="0">
              <a:ea typeface="Times New Roman" panose="02020603050405020304" pitchFamily="18" charset="0"/>
            </a:endParaRPr>
          </a:p>
          <a:p>
            <a:pPr indent="-285750" algn="just">
              <a:buFont typeface="Wingdings" panose="05000000000000000000" pitchFamily="2" charset="2"/>
              <a:buChar char="ü"/>
              <a:tabLst>
                <a:tab pos="540385" algn="l"/>
              </a:tabLst>
            </a:pPr>
            <a:endParaRPr lang="ru-RU" sz="1500" dirty="0">
              <a:ea typeface="Times New Roman" panose="02020603050405020304" pitchFamily="18" charset="0"/>
            </a:endParaRPr>
          </a:p>
          <a:p>
            <a:pPr indent="-285750" algn="just">
              <a:buFont typeface="Wingdings" panose="05000000000000000000" pitchFamily="2" charset="2"/>
              <a:buChar char="ü"/>
              <a:tabLst>
                <a:tab pos="540385" algn="l"/>
              </a:tabLst>
            </a:pPr>
            <a:r>
              <a:rPr lang="ru-RU" sz="1400" dirty="0">
                <a:ea typeface="Times New Roman" panose="02020603050405020304" pitchFamily="18" charset="0"/>
              </a:rPr>
              <a:t>формирование общей культуры личности детей, развитие их социальных, нравственных, эстетических, интеллектуальных, физических качеств, инициативности, самостоятельности и ответственности ребенка, формирование предпосылок учебной деятельности</a:t>
            </a:r>
          </a:p>
        </p:txBody>
      </p:sp>
      <p:sp>
        <p:nvSpPr>
          <p:cNvPr id="9" name="TextBox 8">
            <a:extLst>
              <a:ext uri="{FF2B5EF4-FFF2-40B4-BE49-F238E27FC236}">
                <a16:creationId xmlns:a16="http://schemas.microsoft.com/office/drawing/2014/main" id="{7BF78965-0791-4106-9365-E05EA1493D71}"/>
              </a:ext>
            </a:extLst>
          </p:cNvPr>
          <p:cNvSpPr txBox="1"/>
          <p:nvPr/>
        </p:nvSpPr>
        <p:spPr>
          <a:xfrm>
            <a:off x="5569275" y="1301162"/>
            <a:ext cx="4530689" cy="5062924"/>
          </a:xfrm>
          <a:prstGeom prst="rect">
            <a:avLst/>
          </a:prstGeom>
          <a:noFill/>
        </p:spPr>
        <p:txBody>
          <a:bodyPr wrap="square">
            <a:spAutoFit/>
          </a:bodyPr>
          <a:lstStyle/>
          <a:p>
            <a:pPr algn="just">
              <a:tabLst>
                <a:tab pos="630238" algn="r"/>
              </a:tabLst>
            </a:pPr>
            <a:r>
              <a:rPr lang="ru-RU" sz="1500" b="1" dirty="0">
                <a:ea typeface="Verdana" panose="020B0604030504040204" pitchFamily="34" charset="0"/>
              </a:rPr>
              <a:t>Задачи:</a:t>
            </a:r>
          </a:p>
          <a:p>
            <a:pPr algn="just">
              <a:tabLst>
                <a:tab pos="630238" algn="r"/>
              </a:tabLst>
            </a:pPr>
            <a:endParaRPr lang="ru-RU" sz="1400" b="1" dirty="0">
              <a:ea typeface="Verdana" panose="020B0604030504040204" pitchFamily="34" charset="0"/>
            </a:endParaRPr>
          </a:p>
          <a:p>
            <a:pPr algn="just">
              <a:tabLst>
                <a:tab pos="630238" algn="r"/>
              </a:tabLst>
            </a:pPr>
            <a:endParaRPr lang="ru-RU" sz="1400" b="1" dirty="0">
              <a:ea typeface="Verdana" panose="020B0604030504040204" pitchFamily="34" charset="0"/>
            </a:endParaRPr>
          </a:p>
          <a:p>
            <a:pPr marL="285750" marR="12700" indent="-285750" algn="just">
              <a:buFont typeface="Wingdings" panose="05000000000000000000" pitchFamily="2" charset="2"/>
              <a:buChar char="ü"/>
              <a:tabLst>
                <a:tab pos="365125" algn="l"/>
                <a:tab pos="449263" algn="l"/>
              </a:tabLst>
            </a:pPr>
            <a:r>
              <a:rPr lang="ru-RU" sz="1400" dirty="0">
                <a:ea typeface="Times New Roman" panose="02020603050405020304" pitchFamily="18" charset="0"/>
              </a:rPr>
              <a:t>приобщение детей (в соответствии с возрастными особенностями) к </a:t>
            </a:r>
            <a:r>
              <a:rPr lang="ru-RU" sz="1400" dirty="0">
                <a:solidFill>
                  <a:srgbClr val="FF0000"/>
                </a:solidFill>
                <a:ea typeface="Times New Roman" panose="02020603050405020304" pitchFamily="18" charset="0"/>
              </a:rPr>
              <a:t>базовым ценностям российского народа </a:t>
            </a:r>
            <a:r>
              <a:rPr lang="ru-RU" sz="1400" dirty="0">
                <a:ea typeface="Times New Roman" panose="02020603050405020304" pitchFamily="18" charset="0"/>
              </a:rPr>
              <a:t>- жизнь, достоинство, права и свободы человека, патриотизм, гражданственность,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a:p>
            <a:pPr marL="285750" marR="12700" indent="-285750" algn="just">
              <a:buFont typeface="Wingdings" panose="05000000000000000000" pitchFamily="2" charset="2"/>
              <a:buChar char="ü"/>
              <a:tabLst>
                <a:tab pos="365125" algn="l"/>
                <a:tab pos="449263" algn="l"/>
              </a:tabLst>
            </a:pPr>
            <a:r>
              <a:rPr lang="ru-RU" sz="1400" dirty="0">
                <a:ea typeface="Times New Roman" panose="02020603050405020304" pitchFamily="18" charset="0"/>
              </a:rPr>
              <a:t>обеспечение развития физических, личностных, нравственных качеств и основ патриотизма, интеллектуальных и художественно-творческих способностей ребёнка, его инициативности, самостоятельности и ответственности</a:t>
            </a:r>
          </a:p>
        </p:txBody>
      </p:sp>
    </p:spTree>
    <p:extLst>
      <p:ext uri="{BB962C8B-B14F-4D97-AF65-F5344CB8AC3E}">
        <p14:creationId xmlns:p14="http://schemas.microsoft.com/office/powerpoint/2010/main" val="1246061035"/>
      </p:ext>
    </p:extLst>
  </p:cSld>
  <p:clrMapOvr>
    <a:masterClrMapping/>
  </p:clrMapOvr>
</p:sld>
</file>

<file path=ppt/theme/theme1.xml><?xml version="1.0" encoding="utf-8"?>
<a:theme xmlns:a="http://schemas.openxmlformats.org/drawingml/2006/main" name="Тема презентаций">
  <a:themeElements>
    <a:clrScheme name="Другая 1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85C0FB"/>
      </a:hlink>
      <a:folHlink>
        <a:srgbClr val="EBDAE2"/>
      </a:folHlink>
    </a:clrScheme>
    <a:fontScheme name="Другая 1">
      <a:majorFont>
        <a:latin typeface="Verdan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акет 2" id="{632115FF-CFAE-4518-9C90-C3DFDB46C784}" vid="{9BF05BC9-006D-4562-8B98-36A9A7C2CCE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TotalTime>
  <Words>2220</Words>
  <Application>Microsoft Office PowerPoint</Application>
  <PresentationFormat>Широкоэкранный</PresentationFormat>
  <Paragraphs>191</Paragraphs>
  <Slides>40</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40</vt:i4>
      </vt:variant>
    </vt:vector>
  </HeadingPairs>
  <TitlesOfParts>
    <vt:vector size="49" baseType="lpstr">
      <vt:lpstr>SimSun</vt:lpstr>
      <vt:lpstr>Arial</vt:lpstr>
      <vt:lpstr>Calibri</vt:lpstr>
      <vt:lpstr>Courier New</vt:lpstr>
      <vt:lpstr>Tahoma</vt:lpstr>
      <vt:lpstr>Times New Roman</vt:lpstr>
      <vt:lpstr>Verdana</vt:lpstr>
      <vt:lpstr>Wingdings</vt:lpstr>
      <vt:lpstr>Тема презентаций</vt:lpstr>
      <vt:lpstr>  Рекомендации по формированию инфраструктуры дошкольных образовательных организаций и комплектации учебно-методических материалов в целях реализации образовательных программ дошкольного образования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разработки и утверждения  дополнительных профессиональных программ  повышения квалификации и профессиональной переподготовки</dc:title>
  <dc:creator>Марина Анатольевна Габова</dc:creator>
  <cp:lastModifiedBy>Светлана Николаевна Штекляйн</cp:lastModifiedBy>
  <cp:revision>145</cp:revision>
  <cp:lastPrinted>2021-06-17T15:19:26Z</cp:lastPrinted>
  <dcterms:created xsi:type="dcterms:W3CDTF">2018-02-16T11:02:53Z</dcterms:created>
  <dcterms:modified xsi:type="dcterms:W3CDTF">2023-03-16T07:50:50Z</dcterms:modified>
</cp:coreProperties>
</file>